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1"/>
  </p:notesMasterIdLst>
  <p:sldIdLst>
    <p:sldId id="256" r:id="rId5"/>
    <p:sldId id="257" r:id="rId6"/>
    <p:sldId id="258" r:id="rId7"/>
    <p:sldId id="259" r:id="rId8"/>
    <p:sldId id="260" r:id="rId9"/>
    <p:sldId id="261" r:id="rId10"/>
  </p:sldIdLst>
  <p:sldSz cx="9601200" cy="12801600" type="A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B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CA789F-0793-4DAD-BE99-6444DBAE38E2}" v="1" dt="2023-07-11T09:37:56.793"/>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2" d="100"/>
          <a:sy n="62" d="100"/>
        </p:scale>
        <p:origin x="297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UM Pierre-Emmanuel" userId="cbdfb979-0cc4-41c1-a8f7-95db7de49323" providerId="ADAL" clId="{AECA789F-0793-4DAD-BE99-6444DBAE38E2}"/>
    <pc:docChg chg="custSel modSld">
      <pc:chgData name="BLUM Pierre-Emmanuel" userId="cbdfb979-0cc4-41c1-a8f7-95db7de49323" providerId="ADAL" clId="{AECA789F-0793-4DAD-BE99-6444DBAE38E2}" dt="2023-07-11T09:39:00.165" v="28" actId="1076"/>
      <pc:docMkLst>
        <pc:docMk/>
      </pc:docMkLst>
      <pc:sldChg chg="modSp mod">
        <pc:chgData name="BLUM Pierre-Emmanuel" userId="cbdfb979-0cc4-41c1-a8f7-95db7de49323" providerId="ADAL" clId="{AECA789F-0793-4DAD-BE99-6444DBAE38E2}" dt="2023-07-11T09:18:40.542" v="3" actId="20577"/>
        <pc:sldMkLst>
          <pc:docMk/>
          <pc:sldMk cId="2244318268" sldId="256"/>
        </pc:sldMkLst>
        <pc:graphicFrameChg chg="modGraphic">
          <ac:chgData name="BLUM Pierre-Emmanuel" userId="cbdfb979-0cc4-41c1-a8f7-95db7de49323" providerId="ADAL" clId="{AECA789F-0793-4DAD-BE99-6444DBAE38E2}" dt="2023-07-11T09:18:40.542" v="3" actId="20577"/>
          <ac:graphicFrameMkLst>
            <pc:docMk/>
            <pc:sldMk cId="2244318268" sldId="256"/>
            <ac:graphicFrameMk id="22" creationId="{46F5F8D6-5CC8-417D-A464-3C6D11C3FBF9}"/>
          </ac:graphicFrameMkLst>
        </pc:graphicFrameChg>
      </pc:sldChg>
      <pc:sldChg chg="addSp delSp modSp mod">
        <pc:chgData name="BLUM Pierre-Emmanuel" userId="cbdfb979-0cc4-41c1-a8f7-95db7de49323" providerId="ADAL" clId="{AECA789F-0793-4DAD-BE99-6444DBAE38E2}" dt="2023-07-11T09:39:00.165" v="28" actId="1076"/>
        <pc:sldMkLst>
          <pc:docMk/>
          <pc:sldMk cId="429141384" sldId="261"/>
        </pc:sldMkLst>
        <pc:spChg chg="mod">
          <ac:chgData name="BLUM Pierre-Emmanuel" userId="cbdfb979-0cc4-41c1-a8f7-95db7de49323" providerId="ADAL" clId="{AECA789F-0793-4DAD-BE99-6444DBAE38E2}" dt="2023-07-11T09:37:42.838" v="5" actId="20577"/>
          <ac:spMkLst>
            <pc:docMk/>
            <pc:sldMk cId="429141384" sldId="261"/>
            <ac:spMk id="9" creationId="{A5FB3040-F4A7-47A8-9936-BD16CB4A9A7A}"/>
          </ac:spMkLst>
        </pc:spChg>
        <pc:picChg chg="add mod">
          <ac:chgData name="BLUM Pierre-Emmanuel" userId="cbdfb979-0cc4-41c1-a8f7-95db7de49323" providerId="ADAL" clId="{AECA789F-0793-4DAD-BE99-6444DBAE38E2}" dt="2023-07-11T09:39:00.165" v="28" actId="1076"/>
          <ac:picMkLst>
            <pc:docMk/>
            <pc:sldMk cId="429141384" sldId="261"/>
            <ac:picMk id="3" creationId="{A992887E-4104-784B-420F-6EF237B90F36}"/>
          </ac:picMkLst>
        </pc:picChg>
        <pc:picChg chg="del">
          <ac:chgData name="BLUM Pierre-Emmanuel" userId="cbdfb979-0cc4-41c1-a8f7-95db7de49323" providerId="ADAL" clId="{AECA789F-0793-4DAD-BE99-6444DBAE38E2}" dt="2023-07-11T09:37:46.702" v="6" actId="478"/>
          <ac:picMkLst>
            <pc:docMk/>
            <pc:sldMk cId="429141384" sldId="261"/>
            <ac:picMk id="6" creationId="{9F5B0345-4D41-8817-6B59-498337C53DF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DC6E48DC-5BCB-4F2A-92FD-B789AA234354}" type="datetimeFigureOut">
              <a:rPr lang="fr-FR" smtClean="0"/>
              <a:t>11/07/2023</a:t>
            </a:fld>
            <a:endParaRPr lang="fr-FR"/>
          </a:p>
        </p:txBody>
      </p:sp>
      <p:sp>
        <p:nvSpPr>
          <p:cNvPr id="4" name="Espace réservé de l'image des diapositives 3"/>
          <p:cNvSpPr>
            <a:spLocks noGrp="1" noRot="1" noChangeAspect="1"/>
          </p:cNvSpPr>
          <p:nvPr>
            <p:ph type="sldImg" idx="2"/>
          </p:nvPr>
        </p:nvSpPr>
        <p:spPr>
          <a:xfrm>
            <a:off x="2143125" y="1241425"/>
            <a:ext cx="2513013"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A9D123A5-B135-4C5A-B81A-DFD146C3AF76}" type="slidenum">
              <a:rPr lang="fr-FR" smtClean="0"/>
              <a:t>‹N°›</a:t>
            </a:fld>
            <a:endParaRPr lang="fr-FR"/>
          </a:p>
        </p:txBody>
      </p:sp>
    </p:spTree>
    <p:extLst>
      <p:ext uri="{BB962C8B-B14F-4D97-AF65-F5344CB8AC3E}">
        <p14:creationId xmlns:p14="http://schemas.microsoft.com/office/powerpoint/2010/main" val="4143322507"/>
      </p:ext>
    </p:extLst>
  </p:cSld>
  <p:clrMap bg1="lt1" tx1="dk1" bg2="lt2" tx2="dk2" accent1="accent1" accent2="accent2" accent3="accent3" accent4="accent4" accent5="accent5" accent6="accent6" hlink="hlink" folHlink="folHlink"/>
  <p:notesStyle>
    <a:lvl1pPr marL="0" algn="l" defTabSz="1075334" rtl="0" eaLnBrk="1" latinLnBrk="0" hangingPunct="1">
      <a:defRPr sz="1411" kern="1200">
        <a:solidFill>
          <a:schemeClr val="tx1"/>
        </a:solidFill>
        <a:latin typeface="+mn-lt"/>
        <a:ea typeface="+mn-ea"/>
        <a:cs typeface="+mn-cs"/>
      </a:defRPr>
    </a:lvl1pPr>
    <a:lvl2pPr marL="537667" algn="l" defTabSz="1075334" rtl="0" eaLnBrk="1" latinLnBrk="0" hangingPunct="1">
      <a:defRPr sz="1411" kern="1200">
        <a:solidFill>
          <a:schemeClr val="tx1"/>
        </a:solidFill>
        <a:latin typeface="+mn-lt"/>
        <a:ea typeface="+mn-ea"/>
        <a:cs typeface="+mn-cs"/>
      </a:defRPr>
    </a:lvl2pPr>
    <a:lvl3pPr marL="1075334" algn="l" defTabSz="1075334" rtl="0" eaLnBrk="1" latinLnBrk="0" hangingPunct="1">
      <a:defRPr sz="1411" kern="1200">
        <a:solidFill>
          <a:schemeClr val="tx1"/>
        </a:solidFill>
        <a:latin typeface="+mn-lt"/>
        <a:ea typeface="+mn-ea"/>
        <a:cs typeface="+mn-cs"/>
      </a:defRPr>
    </a:lvl3pPr>
    <a:lvl4pPr marL="1613002" algn="l" defTabSz="1075334" rtl="0" eaLnBrk="1" latinLnBrk="0" hangingPunct="1">
      <a:defRPr sz="1411" kern="1200">
        <a:solidFill>
          <a:schemeClr val="tx1"/>
        </a:solidFill>
        <a:latin typeface="+mn-lt"/>
        <a:ea typeface="+mn-ea"/>
        <a:cs typeface="+mn-cs"/>
      </a:defRPr>
    </a:lvl4pPr>
    <a:lvl5pPr marL="2150669" algn="l" defTabSz="1075334" rtl="0" eaLnBrk="1" latinLnBrk="0" hangingPunct="1">
      <a:defRPr sz="1411" kern="1200">
        <a:solidFill>
          <a:schemeClr val="tx1"/>
        </a:solidFill>
        <a:latin typeface="+mn-lt"/>
        <a:ea typeface="+mn-ea"/>
        <a:cs typeface="+mn-cs"/>
      </a:defRPr>
    </a:lvl5pPr>
    <a:lvl6pPr marL="2688336" algn="l" defTabSz="1075334" rtl="0" eaLnBrk="1" latinLnBrk="0" hangingPunct="1">
      <a:defRPr sz="1411" kern="1200">
        <a:solidFill>
          <a:schemeClr val="tx1"/>
        </a:solidFill>
        <a:latin typeface="+mn-lt"/>
        <a:ea typeface="+mn-ea"/>
        <a:cs typeface="+mn-cs"/>
      </a:defRPr>
    </a:lvl6pPr>
    <a:lvl7pPr marL="3226003" algn="l" defTabSz="1075334" rtl="0" eaLnBrk="1" latinLnBrk="0" hangingPunct="1">
      <a:defRPr sz="1411" kern="1200">
        <a:solidFill>
          <a:schemeClr val="tx1"/>
        </a:solidFill>
        <a:latin typeface="+mn-lt"/>
        <a:ea typeface="+mn-ea"/>
        <a:cs typeface="+mn-cs"/>
      </a:defRPr>
    </a:lvl7pPr>
    <a:lvl8pPr marL="3763670" algn="l" defTabSz="1075334" rtl="0" eaLnBrk="1" latinLnBrk="0" hangingPunct="1">
      <a:defRPr sz="1411" kern="1200">
        <a:solidFill>
          <a:schemeClr val="tx1"/>
        </a:solidFill>
        <a:latin typeface="+mn-lt"/>
        <a:ea typeface="+mn-ea"/>
        <a:cs typeface="+mn-cs"/>
      </a:defRPr>
    </a:lvl8pPr>
    <a:lvl9pPr marL="4301338" algn="l" defTabSz="1075334" rtl="0" eaLnBrk="1" latinLnBrk="0" hangingPunct="1">
      <a:defRPr sz="141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fr-FR"/>
              <a:t>Modifiez le style du titre</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0D3859D-6D92-4E0D-882B-9599F71A0DD8}" type="datetime1">
              <a:rPr lang="fr-FR" smtClean="0"/>
              <a:t>11/07/2023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4EB6DD7-29E4-46CC-B33F-AB7992FEAB49}" type="slidenum">
              <a:rPr lang="fr-FR" smtClean="0"/>
              <a:t>‹N°›</a:t>
            </a:fld>
            <a:endParaRPr lang="fr-FR"/>
          </a:p>
        </p:txBody>
      </p:sp>
    </p:spTree>
    <p:extLst>
      <p:ext uri="{BB962C8B-B14F-4D97-AF65-F5344CB8AC3E}">
        <p14:creationId xmlns:p14="http://schemas.microsoft.com/office/powerpoint/2010/main" val="721956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6E7F8DD-0DE5-4508-BB86-7E380B624F92}" type="datetime1">
              <a:rPr lang="fr-FR" smtClean="0"/>
              <a:t>11/07/2023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4EB6DD7-29E4-46CC-B33F-AB7992FEAB49}" type="slidenum">
              <a:rPr lang="fr-FR" smtClean="0"/>
              <a:t>‹N°›</a:t>
            </a:fld>
            <a:endParaRPr lang="fr-FR"/>
          </a:p>
        </p:txBody>
      </p:sp>
    </p:spTree>
    <p:extLst>
      <p:ext uri="{BB962C8B-B14F-4D97-AF65-F5344CB8AC3E}">
        <p14:creationId xmlns:p14="http://schemas.microsoft.com/office/powerpoint/2010/main" val="4268443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88D548C-B9D3-4B8B-A88A-108AC22D8556}" type="datetime1">
              <a:rPr lang="fr-FR" smtClean="0"/>
              <a:t>11/07/2023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4EB6DD7-29E4-46CC-B33F-AB7992FEAB49}" type="slidenum">
              <a:rPr lang="fr-FR" smtClean="0"/>
              <a:t>‹N°›</a:t>
            </a:fld>
            <a:endParaRPr lang="fr-FR"/>
          </a:p>
        </p:txBody>
      </p:sp>
    </p:spTree>
    <p:extLst>
      <p:ext uri="{BB962C8B-B14F-4D97-AF65-F5344CB8AC3E}">
        <p14:creationId xmlns:p14="http://schemas.microsoft.com/office/powerpoint/2010/main" val="2279774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CC2D502-A153-4136-9691-DED565D34C3F}" type="datetime1">
              <a:rPr lang="fr-FR" smtClean="0"/>
              <a:t>11/07/2023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4EB6DD7-29E4-46CC-B33F-AB7992FEAB49}" type="slidenum">
              <a:rPr lang="fr-FR" smtClean="0"/>
              <a:t>‹N°›</a:t>
            </a:fld>
            <a:endParaRPr lang="fr-FR"/>
          </a:p>
        </p:txBody>
      </p:sp>
    </p:spTree>
    <p:extLst>
      <p:ext uri="{BB962C8B-B14F-4D97-AF65-F5344CB8AC3E}">
        <p14:creationId xmlns:p14="http://schemas.microsoft.com/office/powerpoint/2010/main" val="494039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fr-FR"/>
              <a:t>Modifiez le style du titre</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1275CC8-010A-4602-80D5-960E80076F0C}" type="datetime1">
              <a:rPr lang="fr-FR" smtClean="0"/>
              <a:t>11/07/2023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4EB6DD7-29E4-46CC-B33F-AB7992FEAB49}" type="slidenum">
              <a:rPr lang="fr-FR" smtClean="0"/>
              <a:t>‹N°›</a:t>
            </a:fld>
            <a:endParaRPr lang="fr-FR"/>
          </a:p>
        </p:txBody>
      </p:sp>
    </p:spTree>
    <p:extLst>
      <p:ext uri="{BB962C8B-B14F-4D97-AF65-F5344CB8AC3E}">
        <p14:creationId xmlns:p14="http://schemas.microsoft.com/office/powerpoint/2010/main" val="397873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46D828A-8E18-46E0-B83C-EB0F06A39529}" type="datetime1">
              <a:rPr lang="fr-FR" smtClean="0"/>
              <a:t>11/07/2023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4EB6DD7-29E4-46CC-B33F-AB7992FEAB49}" type="slidenum">
              <a:rPr lang="fr-FR" smtClean="0"/>
              <a:t>‹N°›</a:t>
            </a:fld>
            <a:endParaRPr lang="fr-FR"/>
          </a:p>
        </p:txBody>
      </p:sp>
    </p:spTree>
    <p:extLst>
      <p:ext uri="{BB962C8B-B14F-4D97-AF65-F5344CB8AC3E}">
        <p14:creationId xmlns:p14="http://schemas.microsoft.com/office/powerpoint/2010/main" val="3212229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fr-FR"/>
              <a:t>Modifiez le style du titre</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fr-FR"/>
              <a:t>Cliquez pour modifier les styles du texte du masque</a:t>
            </a:r>
          </a:p>
        </p:txBody>
      </p:sp>
      <p:sp>
        <p:nvSpPr>
          <p:cNvPr id="4" name="Content Placeholder 3"/>
          <p:cNvSpPr>
            <a:spLocks noGrp="1"/>
          </p:cNvSpPr>
          <p:nvPr>
            <p:ph sz="half" idx="2"/>
          </p:nvPr>
        </p:nvSpPr>
        <p:spPr>
          <a:xfrm>
            <a:off x="661334" y="4676140"/>
            <a:ext cx="4061757" cy="68778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fr-FR"/>
              <a:t>Cliquez pour modifier les styles du texte du masque</a:t>
            </a:r>
          </a:p>
        </p:txBody>
      </p:sp>
      <p:sp>
        <p:nvSpPr>
          <p:cNvPr id="6" name="Content Placeholder 5"/>
          <p:cNvSpPr>
            <a:spLocks noGrp="1"/>
          </p:cNvSpPr>
          <p:nvPr>
            <p:ph sz="quarter" idx="4"/>
          </p:nvPr>
        </p:nvSpPr>
        <p:spPr>
          <a:xfrm>
            <a:off x="4860608" y="4676140"/>
            <a:ext cx="4081761" cy="68778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14422AE-1FDD-4849-989C-2F8C924EEF17}" type="datetime1">
              <a:rPr lang="fr-FR" smtClean="0"/>
              <a:t>11/07/2023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4EB6DD7-29E4-46CC-B33F-AB7992FEAB49}" type="slidenum">
              <a:rPr lang="fr-FR" smtClean="0"/>
              <a:t>‹N°›</a:t>
            </a:fld>
            <a:endParaRPr lang="fr-FR"/>
          </a:p>
        </p:txBody>
      </p:sp>
    </p:spTree>
    <p:extLst>
      <p:ext uri="{BB962C8B-B14F-4D97-AF65-F5344CB8AC3E}">
        <p14:creationId xmlns:p14="http://schemas.microsoft.com/office/powerpoint/2010/main" val="3347572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68DAD3F-8104-4223-BDDE-B1C6FA257C72}" type="datetime1">
              <a:rPr lang="fr-FR" smtClean="0"/>
              <a:t>11/07/2023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4EB6DD7-29E4-46CC-B33F-AB7992FEAB49}" type="slidenum">
              <a:rPr lang="fr-FR" smtClean="0"/>
              <a:t>‹N°›</a:t>
            </a:fld>
            <a:endParaRPr lang="fr-FR"/>
          </a:p>
        </p:txBody>
      </p:sp>
    </p:spTree>
    <p:extLst>
      <p:ext uri="{BB962C8B-B14F-4D97-AF65-F5344CB8AC3E}">
        <p14:creationId xmlns:p14="http://schemas.microsoft.com/office/powerpoint/2010/main" val="1424880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B43D33-B7CD-43E5-8287-4CE149F5AE5F}" type="datetime1">
              <a:rPr lang="fr-FR" smtClean="0"/>
              <a:t>11/07/2023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4EB6DD7-29E4-46CC-B33F-AB7992FEAB49}" type="slidenum">
              <a:rPr lang="fr-FR" smtClean="0"/>
              <a:t>‹N°›</a:t>
            </a:fld>
            <a:endParaRPr lang="fr-FR"/>
          </a:p>
        </p:txBody>
      </p:sp>
    </p:spTree>
    <p:extLst>
      <p:ext uri="{BB962C8B-B14F-4D97-AF65-F5344CB8AC3E}">
        <p14:creationId xmlns:p14="http://schemas.microsoft.com/office/powerpoint/2010/main" val="3443166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fr-FR"/>
              <a:t>Modifiez le style du titre</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295E103-F9C0-4B9E-8463-614A7D184895}" type="datetime1">
              <a:rPr lang="fr-FR" smtClean="0"/>
              <a:t>11/07/2023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4EB6DD7-29E4-46CC-B33F-AB7992FEAB49}" type="slidenum">
              <a:rPr lang="fr-FR" smtClean="0"/>
              <a:t>‹N°›</a:t>
            </a:fld>
            <a:endParaRPr lang="fr-FR"/>
          </a:p>
        </p:txBody>
      </p:sp>
    </p:spTree>
    <p:extLst>
      <p:ext uri="{BB962C8B-B14F-4D97-AF65-F5344CB8AC3E}">
        <p14:creationId xmlns:p14="http://schemas.microsoft.com/office/powerpoint/2010/main" val="2712858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fr-FR"/>
              <a:t>Modifiez le style du titre</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fr-FR"/>
              <a:t>Cliquez sur l'icône pour ajouter une image</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B63C571-A35C-4D41-BAE9-95F9B433A05E}" type="datetime1">
              <a:rPr lang="fr-FR" smtClean="0"/>
              <a:t>11/07/2023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4EB6DD7-29E4-46CC-B33F-AB7992FEAB49}" type="slidenum">
              <a:rPr lang="fr-FR" smtClean="0"/>
              <a:t>‹N°›</a:t>
            </a:fld>
            <a:endParaRPr lang="fr-FR"/>
          </a:p>
        </p:txBody>
      </p:sp>
    </p:spTree>
    <p:extLst>
      <p:ext uri="{BB962C8B-B14F-4D97-AF65-F5344CB8AC3E}">
        <p14:creationId xmlns:p14="http://schemas.microsoft.com/office/powerpoint/2010/main" val="564771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D4E09E9C-2A23-4C8F-BA3E-3525EAEA69CB}" type="datetime1">
              <a:rPr lang="fr-FR" smtClean="0"/>
              <a:t>11/07/2023</a:t>
            </a:fld>
            <a:endParaRPr lang="fr-FR"/>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C4EB6DD7-29E4-46CC-B33F-AB7992FEAB49}" type="slidenum">
              <a:rPr lang="fr-FR" smtClean="0"/>
              <a:t>‹N°›</a:t>
            </a:fld>
            <a:endParaRPr lang="fr-FR"/>
          </a:p>
        </p:txBody>
      </p:sp>
    </p:spTree>
    <p:extLst>
      <p:ext uri="{BB962C8B-B14F-4D97-AF65-F5344CB8AC3E}">
        <p14:creationId xmlns:p14="http://schemas.microsoft.com/office/powerpoint/2010/main" val="13469621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Marie@epinal.f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texte&#10;&#10;Description générée automatiquement">
            <a:extLst>
              <a:ext uri="{FF2B5EF4-FFF2-40B4-BE49-F238E27FC236}">
                <a16:creationId xmlns:a16="http://schemas.microsoft.com/office/drawing/2014/main" id="{8E8AD451-1C31-42D4-AF0B-DA6098A35A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2631" y="637884"/>
            <a:ext cx="2700198" cy="1354424"/>
          </a:xfrm>
          <a:prstGeom prst="rect">
            <a:avLst/>
          </a:prstGeom>
        </p:spPr>
      </p:pic>
      <p:sp>
        <p:nvSpPr>
          <p:cNvPr id="6" name="ZoneTexte 5">
            <a:extLst>
              <a:ext uri="{FF2B5EF4-FFF2-40B4-BE49-F238E27FC236}">
                <a16:creationId xmlns:a16="http://schemas.microsoft.com/office/drawing/2014/main" id="{9764E817-68E2-4A1B-AE1A-7EABD94C1B4F}"/>
              </a:ext>
            </a:extLst>
          </p:cNvPr>
          <p:cNvSpPr txBox="1"/>
          <p:nvPr/>
        </p:nvSpPr>
        <p:spPr>
          <a:xfrm>
            <a:off x="1088967" y="2115830"/>
            <a:ext cx="2693324" cy="523220"/>
          </a:xfrm>
          <a:prstGeom prst="rect">
            <a:avLst/>
          </a:prstGeom>
          <a:noFill/>
        </p:spPr>
        <p:txBody>
          <a:bodyPr wrap="square" rtlCol="0">
            <a:spAutoFit/>
          </a:bodyPr>
          <a:lstStyle/>
          <a:p>
            <a:r>
              <a:rPr lang="fr-FR" sz="1400" b="1" dirty="0"/>
              <a:t>DIRECTION DES SERVICES A LA POPULATION ET COMMERCE</a:t>
            </a:r>
          </a:p>
        </p:txBody>
      </p:sp>
      <p:sp>
        <p:nvSpPr>
          <p:cNvPr id="8" name="Rectangle : coins arrondis 7">
            <a:extLst>
              <a:ext uri="{FF2B5EF4-FFF2-40B4-BE49-F238E27FC236}">
                <a16:creationId xmlns:a16="http://schemas.microsoft.com/office/drawing/2014/main" id="{6DA2B0B0-5D6F-4EB9-9A2D-3D5DF2153FD9}"/>
              </a:ext>
            </a:extLst>
          </p:cNvPr>
          <p:cNvSpPr/>
          <p:nvPr/>
        </p:nvSpPr>
        <p:spPr>
          <a:xfrm>
            <a:off x="4605252" y="598516"/>
            <a:ext cx="4489572" cy="202830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F9D09D29-0DC9-4F73-8138-65E8718BC98C}"/>
              </a:ext>
            </a:extLst>
          </p:cNvPr>
          <p:cNvSpPr txBox="1"/>
          <p:nvPr/>
        </p:nvSpPr>
        <p:spPr>
          <a:xfrm>
            <a:off x="4800600" y="725475"/>
            <a:ext cx="3840480" cy="1200329"/>
          </a:xfrm>
          <a:prstGeom prst="rect">
            <a:avLst/>
          </a:prstGeom>
          <a:noFill/>
        </p:spPr>
        <p:txBody>
          <a:bodyPr wrap="square" rtlCol="0">
            <a:spAutoFit/>
          </a:bodyPr>
          <a:lstStyle/>
          <a:p>
            <a:pPr algn="ctr"/>
            <a:r>
              <a:rPr lang="fr-FR" dirty="0"/>
              <a:t>Réservé à l’administration</a:t>
            </a:r>
          </a:p>
          <a:p>
            <a:endParaRPr lang="fr-FR" dirty="0"/>
          </a:p>
          <a:p>
            <a:r>
              <a:rPr lang="fr-FR" dirty="0"/>
              <a:t>Date de dépôt :</a:t>
            </a:r>
          </a:p>
          <a:p>
            <a:r>
              <a:rPr lang="fr-FR" dirty="0"/>
              <a:t>Observations :</a:t>
            </a:r>
          </a:p>
        </p:txBody>
      </p:sp>
      <p:cxnSp>
        <p:nvCxnSpPr>
          <p:cNvPr id="11" name="Connecteur droit 10">
            <a:extLst>
              <a:ext uri="{FF2B5EF4-FFF2-40B4-BE49-F238E27FC236}">
                <a16:creationId xmlns:a16="http://schemas.microsoft.com/office/drawing/2014/main" id="{244A7B68-FA2C-4C5B-9E80-9CF38CDF3588}"/>
              </a:ext>
            </a:extLst>
          </p:cNvPr>
          <p:cNvCxnSpPr/>
          <p:nvPr/>
        </p:nvCxnSpPr>
        <p:spPr>
          <a:xfrm>
            <a:off x="6542118" y="1529544"/>
            <a:ext cx="1670857" cy="0"/>
          </a:xfrm>
          <a:prstGeom prst="line">
            <a:avLst/>
          </a:prstGeom>
          <a:ln>
            <a:prstDash val="dashDot"/>
          </a:ln>
        </p:spPr>
        <p:style>
          <a:lnRef idx="1">
            <a:schemeClr val="dk1"/>
          </a:lnRef>
          <a:fillRef idx="0">
            <a:schemeClr val="dk1"/>
          </a:fillRef>
          <a:effectRef idx="0">
            <a:schemeClr val="dk1"/>
          </a:effectRef>
          <a:fontRef idx="minor">
            <a:schemeClr val="tx1"/>
          </a:fontRef>
        </p:style>
      </p:cxnSp>
      <p:cxnSp>
        <p:nvCxnSpPr>
          <p:cNvPr id="13" name="Connecteur droit 12">
            <a:extLst>
              <a:ext uri="{FF2B5EF4-FFF2-40B4-BE49-F238E27FC236}">
                <a16:creationId xmlns:a16="http://schemas.microsoft.com/office/drawing/2014/main" id="{2D04F3CB-19B7-4FCF-9FF5-57C9D54B9E17}"/>
              </a:ext>
            </a:extLst>
          </p:cNvPr>
          <p:cNvCxnSpPr/>
          <p:nvPr/>
        </p:nvCxnSpPr>
        <p:spPr>
          <a:xfrm>
            <a:off x="4971011" y="2052764"/>
            <a:ext cx="3507971" cy="0"/>
          </a:xfrm>
          <a:prstGeom prst="line">
            <a:avLst/>
          </a:prstGeom>
          <a:ln>
            <a:prstDash val="dashDot"/>
          </a:ln>
        </p:spPr>
        <p:style>
          <a:lnRef idx="1">
            <a:schemeClr val="dk1"/>
          </a:lnRef>
          <a:fillRef idx="0">
            <a:schemeClr val="dk1"/>
          </a:fillRef>
          <a:effectRef idx="0">
            <a:schemeClr val="dk1"/>
          </a:effectRef>
          <a:fontRef idx="minor">
            <a:schemeClr val="tx1"/>
          </a:fontRef>
        </p:style>
      </p:cxnSp>
      <p:cxnSp>
        <p:nvCxnSpPr>
          <p:cNvPr id="15" name="Connecteur droit 14">
            <a:extLst>
              <a:ext uri="{FF2B5EF4-FFF2-40B4-BE49-F238E27FC236}">
                <a16:creationId xmlns:a16="http://schemas.microsoft.com/office/drawing/2014/main" id="{1416B756-CC12-4B9C-BD72-3854324BB9C8}"/>
              </a:ext>
            </a:extLst>
          </p:cNvPr>
          <p:cNvCxnSpPr/>
          <p:nvPr/>
        </p:nvCxnSpPr>
        <p:spPr>
          <a:xfrm>
            <a:off x="4971011" y="2377440"/>
            <a:ext cx="3541222" cy="0"/>
          </a:xfrm>
          <a:prstGeom prst="line">
            <a:avLst/>
          </a:prstGeom>
          <a:ln>
            <a:prstDash val="dashDot"/>
          </a:ln>
        </p:spPr>
        <p:style>
          <a:lnRef idx="1">
            <a:schemeClr val="dk1"/>
          </a:lnRef>
          <a:fillRef idx="0">
            <a:schemeClr val="dk1"/>
          </a:fillRef>
          <a:effectRef idx="0">
            <a:schemeClr val="dk1"/>
          </a:effectRef>
          <a:fontRef idx="minor">
            <a:schemeClr val="tx1"/>
          </a:fontRef>
        </p:style>
      </p:cxnSp>
      <p:sp>
        <p:nvSpPr>
          <p:cNvPr id="16" name="Rectangle : coins arrondis 15">
            <a:extLst>
              <a:ext uri="{FF2B5EF4-FFF2-40B4-BE49-F238E27FC236}">
                <a16:creationId xmlns:a16="http://schemas.microsoft.com/office/drawing/2014/main" id="{F9725768-3106-4EBD-AE27-DA1883207DA0}"/>
              </a:ext>
            </a:extLst>
          </p:cNvPr>
          <p:cNvSpPr/>
          <p:nvPr/>
        </p:nvSpPr>
        <p:spPr>
          <a:xfrm>
            <a:off x="571957" y="2959331"/>
            <a:ext cx="8610150" cy="698269"/>
          </a:xfrm>
          <a:prstGeom prst="roundRect">
            <a:avLst/>
          </a:prstGeom>
          <a:solidFill>
            <a:srgbClr val="009AB1">
              <a:alpha val="38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a:extLst>
              <a:ext uri="{FF2B5EF4-FFF2-40B4-BE49-F238E27FC236}">
                <a16:creationId xmlns:a16="http://schemas.microsoft.com/office/drawing/2014/main" id="{1949F1E3-978D-46BF-8603-44CD840C996C}"/>
              </a:ext>
            </a:extLst>
          </p:cNvPr>
          <p:cNvSpPr txBox="1"/>
          <p:nvPr/>
        </p:nvSpPr>
        <p:spPr>
          <a:xfrm>
            <a:off x="722507" y="3075713"/>
            <a:ext cx="8255938" cy="461665"/>
          </a:xfrm>
          <a:prstGeom prst="rect">
            <a:avLst/>
          </a:prstGeom>
          <a:noFill/>
        </p:spPr>
        <p:txBody>
          <a:bodyPr wrap="square" rtlCol="0">
            <a:spAutoFit/>
          </a:bodyPr>
          <a:lstStyle/>
          <a:p>
            <a:pPr algn="ctr"/>
            <a:r>
              <a:rPr lang="fr-FR" sz="2400" b="1" dirty="0"/>
              <a:t>DEMANDE D’EXPLOITATION D’UN STAND AU MARCHE COUVERT</a:t>
            </a:r>
          </a:p>
        </p:txBody>
      </p:sp>
      <p:sp>
        <p:nvSpPr>
          <p:cNvPr id="18" name="Rectangle : coins arrondis 17">
            <a:extLst>
              <a:ext uri="{FF2B5EF4-FFF2-40B4-BE49-F238E27FC236}">
                <a16:creationId xmlns:a16="http://schemas.microsoft.com/office/drawing/2014/main" id="{30D55F6D-2D75-4DB6-873E-CE0CDAAD6546}"/>
              </a:ext>
            </a:extLst>
          </p:cNvPr>
          <p:cNvSpPr/>
          <p:nvPr/>
        </p:nvSpPr>
        <p:spPr>
          <a:xfrm>
            <a:off x="571956" y="4148052"/>
            <a:ext cx="8610151" cy="368784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a:extLst>
              <a:ext uri="{FF2B5EF4-FFF2-40B4-BE49-F238E27FC236}">
                <a16:creationId xmlns:a16="http://schemas.microsoft.com/office/drawing/2014/main" id="{8F6BEEA9-E26C-418B-BB52-DBFE4F590CF2}"/>
              </a:ext>
            </a:extLst>
          </p:cNvPr>
          <p:cNvSpPr txBox="1"/>
          <p:nvPr/>
        </p:nvSpPr>
        <p:spPr>
          <a:xfrm>
            <a:off x="722507" y="4208987"/>
            <a:ext cx="8156186" cy="923330"/>
          </a:xfrm>
          <a:prstGeom prst="rect">
            <a:avLst/>
          </a:prstGeom>
          <a:noFill/>
        </p:spPr>
        <p:txBody>
          <a:bodyPr wrap="square" rtlCol="0">
            <a:spAutoFit/>
          </a:bodyPr>
          <a:lstStyle/>
          <a:p>
            <a:r>
              <a:rPr lang="fr-FR" b="1" dirty="0"/>
              <a:t>            </a:t>
            </a:r>
            <a:r>
              <a:rPr lang="fr-FR" b="1" u="sng" dirty="0"/>
              <a:t>STAND VACANT</a:t>
            </a:r>
          </a:p>
          <a:p>
            <a:endParaRPr lang="fr-FR" b="1" u="sng" dirty="0"/>
          </a:p>
          <a:p>
            <a:r>
              <a:rPr lang="fr-FR" b="1" dirty="0"/>
              <a:t>Adresse</a:t>
            </a:r>
            <a:r>
              <a:rPr lang="fr-FR" dirty="0"/>
              <a:t> : Marché couvert, place Georgin 88000 EPINAL</a:t>
            </a:r>
          </a:p>
        </p:txBody>
      </p:sp>
      <p:graphicFrame>
        <p:nvGraphicFramePr>
          <p:cNvPr id="22" name="Tableau 22">
            <a:extLst>
              <a:ext uri="{FF2B5EF4-FFF2-40B4-BE49-F238E27FC236}">
                <a16:creationId xmlns:a16="http://schemas.microsoft.com/office/drawing/2014/main" id="{46F5F8D6-5CC8-417D-A464-3C6D11C3FBF9}"/>
              </a:ext>
            </a:extLst>
          </p:cNvPr>
          <p:cNvGraphicFramePr>
            <a:graphicFrameLocks noGrp="1"/>
          </p:cNvGraphicFramePr>
          <p:nvPr>
            <p:extLst>
              <p:ext uri="{D42A27DB-BD31-4B8C-83A1-F6EECF244321}">
                <p14:modId xmlns:p14="http://schemas.microsoft.com/office/powerpoint/2010/main" val="2975228066"/>
              </p:ext>
            </p:extLst>
          </p:nvPr>
        </p:nvGraphicFramePr>
        <p:xfrm>
          <a:off x="873058" y="5284856"/>
          <a:ext cx="8156186" cy="1669406"/>
        </p:xfrm>
        <a:graphic>
          <a:graphicData uri="http://schemas.openxmlformats.org/drawingml/2006/table">
            <a:tbl>
              <a:tblPr firstRow="1" bandRow="1">
                <a:tableStyleId>{5C22544A-7EE6-4342-B048-85BDC9FD1C3A}</a:tableStyleId>
              </a:tblPr>
              <a:tblGrid>
                <a:gridCol w="892241">
                  <a:extLst>
                    <a:ext uri="{9D8B030D-6E8A-4147-A177-3AD203B41FA5}">
                      <a16:colId xmlns:a16="http://schemas.microsoft.com/office/drawing/2014/main" val="2652864791"/>
                    </a:ext>
                  </a:extLst>
                </a:gridCol>
                <a:gridCol w="838200">
                  <a:extLst>
                    <a:ext uri="{9D8B030D-6E8A-4147-A177-3AD203B41FA5}">
                      <a16:colId xmlns:a16="http://schemas.microsoft.com/office/drawing/2014/main" val="4043416699"/>
                    </a:ext>
                  </a:extLst>
                </a:gridCol>
                <a:gridCol w="1765300">
                  <a:extLst>
                    <a:ext uri="{9D8B030D-6E8A-4147-A177-3AD203B41FA5}">
                      <a16:colId xmlns:a16="http://schemas.microsoft.com/office/drawing/2014/main" val="3268783103"/>
                    </a:ext>
                  </a:extLst>
                </a:gridCol>
                <a:gridCol w="1511301">
                  <a:extLst>
                    <a:ext uri="{9D8B030D-6E8A-4147-A177-3AD203B41FA5}">
                      <a16:colId xmlns:a16="http://schemas.microsoft.com/office/drawing/2014/main" val="174570262"/>
                    </a:ext>
                  </a:extLst>
                </a:gridCol>
                <a:gridCol w="1789779">
                  <a:extLst>
                    <a:ext uri="{9D8B030D-6E8A-4147-A177-3AD203B41FA5}">
                      <a16:colId xmlns:a16="http://schemas.microsoft.com/office/drawing/2014/main" val="3831178826"/>
                    </a:ext>
                  </a:extLst>
                </a:gridCol>
                <a:gridCol w="1359365">
                  <a:extLst>
                    <a:ext uri="{9D8B030D-6E8A-4147-A177-3AD203B41FA5}">
                      <a16:colId xmlns:a16="http://schemas.microsoft.com/office/drawing/2014/main" val="1817167635"/>
                    </a:ext>
                  </a:extLst>
                </a:gridCol>
              </a:tblGrid>
              <a:tr h="1179444">
                <a:tc>
                  <a:txBody>
                    <a:bodyPr/>
                    <a:lstStyle/>
                    <a:p>
                      <a:r>
                        <a:rPr lang="fr-FR" sz="1400" dirty="0"/>
                        <a:t>Allée du marché</a:t>
                      </a:r>
                    </a:p>
                  </a:txBody>
                  <a:tcPr>
                    <a:solidFill>
                      <a:srgbClr val="009AB1"/>
                    </a:solidFill>
                  </a:tcPr>
                </a:tc>
                <a:tc>
                  <a:txBody>
                    <a:bodyPr/>
                    <a:lstStyle/>
                    <a:p>
                      <a:r>
                        <a:rPr lang="fr-FR" sz="1400" dirty="0"/>
                        <a:t>Surface</a:t>
                      </a:r>
                    </a:p>
                  </a:txBody>
                  <a:tcPr>
                    <a:solidFill>
                      <a:srgbClr val="009AB1"/>
                    </a:solidFill>
                  </a:tcPr>
                </a:tc>
                <a:tc>
                  <a:txBody>
                    <a:bodyPr/>
                    <a:lstStyle/>
                    <a:p>
                      <a:r>
                        <a:rPr lang="fr-FR" sz="1400" dirty="0"/>
                        <a:t>Loyer au m² pour présence de plus de 3 jours par semaine</a:t>
                      </a:r>
                    </a:p>
                  </a:txBody>
                  <a:tcPr>
                    <a:solidFill>
                      <a:srgbClr val="009AB1"/>
                    </a:solidFill>
                  </a:tcPr>
                </a:tc>
                <a:tc>
                  <a:txBody>
                    <a:bodyPr/>
                    <a:lstStyle/>
                    <a:p>
                      <a:r>
                        <a:rPr lang="fr-FR" sz="1400" dirty="0"/>
                        <a:t>Loyer au m² pour une présence de 3 jours par semaine</a:t>
                      </a:r>
                    </a:p>
                  </a:txBody>
                  <a:tcPr>
                    <a:solidFill>
                      <a:srgbClr val="009AB1"/>
                    </a:solidFill>
                  </a:tcPr>
                </a:tc>
                <a:tc>
                  <a:txBody>
                    <a:bodyPr/>
                    <a:lstStyle/>
                    <a:p>
                      <a:r>
                        <a:rPr lang="fr-FR" sz="1400" dirty="0"/>
                        <a:t>Loyer au m² pour une présence de moins de 3 jours par semaine</a:t>
                      </a:r>
                    </a:p>
                  </a:txBody>
                  <a:tcPr>
                    <a:solidFill>
                      <a:srgbClr val="009AB1"/>
                    </a:solidFill>
                  </a:tcPr>
                </a:tc>
                <a:tc>
                  <a:txBody>
                    <a:bodyPr/>
                    <a:lstStyle/>
                    <a:p>
                      <a:r>
                        <a:rPr lang="fr-FR" sz="1400" dirty="0"/>
                        <a:t>Libre à la date du : </a:t>
                      </a:r>
                    </a:p>
                  </a:txBody>
                  <a:tcPr>
                    <a:solidFill>
                      <a:srgbClr val="009AB1"/>
                    </a:solidFill>
                  </a:tcPr>
                </a:tc>
                <a:extLst>
                  <a:ext uri="{0D108BD9-81ED-4DB2-BD59-A6C34878D82A}">
                    <a16:rowId xmlns:a16="http://schemas.microsoft.com/office/drawing/2014/main" val="4051515527"/>
                  </a:ext>
                </a:extLst>
              </a:tr>
              <a:tr h="489962">
                <a:tc>
                  <a:txBody>
                    <a:bodyPr/>
                    <a:lstStyle/>
                    <a:p>
                      <a:pPr algn="ctr"/>
                      <a:r>
                        <a:rPr lang="fr-FR" sz="1400" b="1" dirty="0"/>
                        <a:t>Stand 24</a:t>
                      </a:r>
                    </a:p>
                  </a:txBody>
                  <a:tcPr>
                    <a:solidFill>
                      <a:srgbClr val="009AB1">
                        <a:alpha val="49000"/>
                      </a:srgbClr>
                    </a:solidFill>
                  </a:tcPr>
                </a:tc>
                <a:tc>
                  <a:txBody>
                    <a:bodyPr/>
                    <a:lstStyle/>
                    <a:p>
                      <a:pPr algn="ctr"/>
                      <a:r>
                        <a:rPr lang="fr-FR" sz="1400" b="1" dirty="0"/>
                        <a:t>22,30 m²</a:t>
                      </a:r>
                    </a:p>
                  </a:txBody>
                  <a:tcPr>
                    <a:solidFill>
                      <a:srgbClr val="009AB1">
                        <a:alpha val="49000"/>
                      </a:srgbClr>
                    </a:solidFill>
                  </a:tcPr>
                </a:tc>
                <a:tc>
                  <a:txBody>
                    <a:bodyPr/>
                    <a:lstStyle/>
                    <a:p>
                      <a:pPr algn="ctr"/>
                      <a:r>
                        <a:rPr lang="fr-FR" sz="1400" b="1" dirty="0"/>
                        <a:t>4,46€</a:t>
                      </a:r>
                    </a:p>
                  </a:txBody>
                  <a:tcPr>
                    <a:solidFill>
                      <a:srgbClr val="009AB1">
                        <a:alpha val="49000"/>
                      </a:srgbClr>
                    </a:solidFill>
                  </a:tcPr>
                </a:tc>
                <a:tc>
                  <a:txBody>
                    <a:bodyPr/>
                    <a:lstStyle/>
                    <a:p>
                      <a:pPr algn="ctr"/>
                      <a:r>
                        <a:rPr lang="fr-FR" sz="1400" b="1" dirty="0"/>
                        <a:t>6,27€</a:t>
                      </a:r>
                    </a:p>
                  </a:txBody>
                  <a:tcPr>
                    <a:solidFill>
                      <a:srgbClr val="009AB1">
                        <a:alpha val="49000"/>
                      </a:srgbClr>
                    </a:solidFill>
                  </a:tcPr>
                </a:tc>
                <a:tc>
                  <a:txBody>
                    <a:bodyPr/>
                    <a:lstStyle/>
                    <a:p>
                      <a:pPr algn="ctr"/>
                      <a:r>
                        <a:rPr lang="fr-FR" sz="1400" b="1" dirty="0"/>
                        <a:t>11,33€</a:t>
                      </a:r>
                    </a:p>
                  </a:txBody>
                  <a:tcPr>
                    <a:solidFill>
                      <a:srgbClr val="009AB1">
                        <a:alpha val="49000"/>
                      </a:srgbClr>
                    </a:solidFill>
                  </a:tcPr>
                </a:tc>
                <a:tc>
                  <a:txBody>
                    <a:bodyPr/>
                    <a:lstStyle/>
                    <a:p>
                      <a:pPr algn="ctr"/>
                      <a:r>
                        <a:rPr lang="fr-FR" sz="1400" b="1" dirty="0"/>
                        <a:t>01/08/2023</a:t>
                      </a:r>
                    </a:p>
                  </a:txBody>
                  <a:tcPr>
                    <a:solidFill>
                      <a:srgbClr val="009AB1">
                        <a:alpha val="49000"/>
                      </a:srgbClr>
                    </a:solidFill>
                  </a:tcPr>
                </a:tc>
                <a:extLst>
                  <a:ext uri="{0D108BD9-81ED-4DB2-BD59-A6C34878D82A}">
                    <a16:rowId xmlns:a16="http://schemas.microsoft.com/office/drawing/2014/main" val="1876758186"/>
                  </a:ext>
                </a:extLst>
              </a:tr>
            </a:tbl>
          </a:graphicData>
        </a:graphic>
      </p:graphicFrame>
      <p:sp>
        <p:nvSpPr>
          <p:cNvPr id="25" name="ZoneTexte 24">
            <a:extLst>
              <a:ext uri="{FF2B5EF4-FFF2-40B4-BE49-F238E27FC236}">
                <a16:creationId xmlns:a16="http://schemas.microsoft.com/office/drawing/2014/main" id="{F879764E-1EFD-4A09-A8BF-BBCA42BEE8FA}"/>
              </a:ext>
            </a:extLst>
          </p:cNvPr>
          <p:cNvSpPr txBox="1"/>
          <p:nvPr/>
        </p:nvSpPr>
        <p:spPr>
          <a:xfrm>
            <a:off x="822258" y="7059660"/>
            <a:ext cx="8156185" cy="577081"/>
          </a:xfrm>
          <a:prstGeom prst="rect">
            <a:avLst/>
          </a:prstGeom>
          <a:noFill/>
        </p:spPr>
        <p:txBody>
          <a:bodyPr wrap="square" rtlCol="0">
            <a:spAutoFit/>
          </a:bodyPr>
          <a:lstStyle/>
          <a:p>
            <a:r>
              <a:rPr lang="fr-FR" sz="1050" dirty="0"/>
              <a:t>Nota : Les tarifs des charges de fonctionnement de l’année N sont déterminés annuellement par décision en fonction des dépenses de l’année N-1 y compris les consommations d’eau de l’année N qui seront facturées semestriellement aux commerçants en fonction des consommations réelles (relevé des compteurs de chaque stand), selon le tarif moyen donné par Suez Environnement (1ème semestre de l’année N) </a:t>
            </a:r>
          </a:p>
        </p:txBody>
      </p:sp>
      <p:sp>
        <p:nvSpPr>
          <p:cNvPr id="26" name="ZoneTexte 25">
            <a:extLst>
              <a:ext uri="{FF2B5EF4-FFF2-40B4-BE49-F238E27FC236}">
                <a16:creationId xmlns:a16="http://schemas.microsoft.com/office/drawing/2014/main" id="{1CDDA669-CACF-4A18-A0C5-C8255FFEF79C}"/>
              </a:ext>
            </a:extLst>
          </p:cNvPr>
          <p:cNvSpPr txBox="1"/>
          <p:nvPr/>
        </p:nvSpPr>
        <p:spPr>
          <a:xfrm>
            <a:off x="392543" y="8005445"/>
            <a:ext cx="8546643" cy="4185761"/>
          </a:xfrm>
          <a:prstGeom prst="rect">
            <a:avLst/>
          </a:prstGeom>
          <a:noFill/>
        </p:spPr>
        <p:txBody>
          <a:bodyPr wrap="square" rtlCol="0">
            <a:spAutoFit/>
          </a:bodyPr>
          <a:lstStyle/>
          <a:p>
            <a:pPr marL="342900" indent="-342900">
              <a:buFont typeface="+mj-lt"/>
              <a:buAutoNum type="arabicPeriod"/>
            </a:pPr>
            <a:r>
              <a:rPr lang="fr-FR" b="1" dirty="0"/>
              <a:t>CANDIDAT :</a:t>
            </a:r>
          </a:p>
          <a:p>
            <a:endParaRPr lang="fr-FR" sz="2800" dirty="0"/>
          </a:p>
          <a:p>
            <a:r>
              <a:rPr lang="fr-FR" dirty="0"/>
              <a:t>Nom, prénom :</a:t>
            </a:r>
          </a:p>
          <a:p>
            <a:r>
              <a:rPr lang="fr-FR" dirty="0"/>
              <a:t>Adresse :</a:t>
            </a:r>
          </a:p>
          <a:p>
            <a:r>
              <a:rPr lang="fr-FR" dirty="0"/>
              <a:t>Téléphone (s) :</a:t>
            </a:r>
          </a:p>
          <a:p>
            <a:r>
              <a:rPr lang="fr-FR" dirty="0"/>
              <a:t>E-mail :</a:t>
            </a:r>
          </a:p>
          <a:p>
            <a:r>
              <a:rPr lang="fr-FR" dirty="0"/>
              <a:t>Années d’expérience dans le métier : </a:t>
            </a:r>
          </a:p>
          <a:p>
            <a:r>
              <a:rPr lang="fr-FR" dirty="0"/>
              <a:t>Références dans le métier :</a:t>
            </a:r>
          </a:p>
          <a:p>
            <a:r>
              <a:rPr lang="fr-FR" dirty="0"/>
              <a:t>Situation actuelle :</a:t>
            </a:r>
          </a:p>
          <a:p>
            <a:endParaRPr lang="fr-FR" dirty="0"/>
          </a:p>
          <a:p>
            <a:endParaRPr lang="fr-FR" dirty="0"/>
          </a:p>
          <a:p>
            <a:endParaRPr lang="fr-FR" dirty="0"/>
          </a:p>
          <a:p>
            <a:endParaRPr lang="fr-FR" dirty="0"/>
          </a:p>
          <a:p>
            <a:endParaRPr lang="fr-FR" dirty="0"/>
          </a:p>
        </p:txBody>
      </p:sp>
      <p:graphicFrame>
        <p:nvGraphicFramePr>
          <p:cNvPr id="27" name="Tableau 27">
            <a:extLst>
              <a:ext uri="{FF2B5EF4-FFF2-40B4-BE49-F238E27FC236}">
                <a16:creationId xmlns:a16="http://schemas.microsoft.com/office/drawing/2014/main" id="{29CF4EE8-F53E-48ED-AFEE-DF14FC34681B}"/>
              </a:ext>
            </a:extLst>
          </p:cNvPr>
          <p:cNvGraphicFramePr>
            <a:graphicFrameLocks noGrp="1"/>
          </p:cNvGraphicFramePr>
          <p:nvPr>
            <p:extLst>
              <p:ext uri="{D42A27DB-BD31-4B8C-83A1-F6EECF244321}">
                <p14:modId xmlns:p14="http://schemas.microsoft.com/office/powerpoint/2010/main" val="4124646313"/>
              </p:ext>
            </p:extLst>
          </p:nvPr>
        </p:nvGraphicFramePr>
        <p:xfrm>
          <a:off x="581891" y="10714780"/>
          <a:ext cx="7025409" cy="758952"/>
        </p:xfrm>
        <a:graphic>
          <a:graphicData uri="http://schemas.openxmlformats.org/drawingml/2006/table">
            <a:tbl>
              <a:tblPr firstRow="1" bandRow="1">
                <a:tableStyleId>{5C22544A-7EE6-4342-B048-85BDC9FD1C3A}</a:tableStyleId>
              </a:tblPr>
              <a:tblGrid>
                <a:gridCol w="3736109">
                  <a:extLst>
                    <a:ext uri="{9D8B030D-6E8A-4147-A177-3AD203B41FA5}">
                      <a16:colId xmlns:a16="http://schemas.microsoft.com/office/drawing/2014/main" val="2269899119"/>
                    </a:ext>
                  </a:extLst>
                </a:gridCol>
                <a:gridCol w="3289300">
                  <a:extLst>
                    <a:ext uri="{9D8B030D-6E8A-4147-A177-3AD203B41FA5}">
                      <a16:colId xmlns:a16="http://schemas.microsoft.com/office/drawing/2014/main" val="3599791709"/>
                    </a:ext>
                  </a:extLst>
                </a:gridCol>
              </a:tblGrid>
              <a:tr h="0">
                <a:tc>
                  <a:txBody>
                    <a:bodyPr/>
                    <a:lstStyle/>
                    <a:p>
                      <a:pPr algn="l"/>
                      <a:r>
                        <a:rPr lang="fr-FR" dirty="0"/>
                        <a:t>        </a:t>
                      </a:r>
                      <a:r>
                        <a:rPr lang="fr-FR" sz="1200" b="0" dirty="0">
                          <a:solidFill>
                            <a:schemeClr val="tx1"/>
                          </a:solidFill>
                        </a:rPr>
                        <a:t>Salarié (préciser).</a:t>
                      </a:r>
                      <a:endParaRPr lang="fr-FR" b="0" dirty="0">
                        <a:solidFill>
                          <a:schemeClr val="tx1"/>
                        </a:solidFill>
                      </a:endParaRPr>
                    </a:p>
                  </a:txBody>
                  <a:tcPr>
                    <a:solidFill>
                      <a:srgbClr val="009AB1">
                        <a:alpha val="53000"/>
                      </a:srgbClr>
                    </a:solidFill>
                  </a:tcPr>
                </a:tc>
                <a:tc>
                  <a:txBody>
                    <a:bodyPr/>
                    <a:lstStyle/>
                    <a:p>
                      <a:pPr algn="l"/>
                      <a:r>
                        <a:rPr lang="fr-FR" dirty="0"/>
                        <a:t>       </a:t>
                      </a:r>
                      <a:r>
                        <a:rPr lang="fr-FR" sz="1200" b="0" dirty="0">
                          <a:solidFill>
                            <a:schemeClr val="tx1"/>
                          </a:solidFill>
                        </a:rPr>
                        <a:t>Entrepreneur.</a:t>
                      </a:r>
                      <a:endParaRPr lang="fr-FR" dirty="0">
                        <a:solidFill>
                          <a:schemeClr val="tx1"/>
                        </a:solidFill>
                      </a:endParaRPr>
                    </a:p>
                  </a:txBody>
                  <a:tcPr>
                    <a:solidFill>
                      <a:srgbClr val="009AB1">
                        <a:alpha val="53000"/>
                      </a:srgbClr>
                    </a:solidFill>
                  </a:tcPr>
                </a:tc>
                <a:extLst>
                  <a:ext uri="{0D108BD9-81ED-4DB2-BD59-A6C34878D82A}">
                    <a16:rowId xmlns:a16="http://schemas.microsoft.com/office/drawing/2014/main" val="3620254284"/>
                  </a:ext>
                </a:extLst>
              </a:tr>
              <a:tr h="370840">
                <a:tc>
                  <a:txBody>
                    <a:bodyPr/>
                    <a:lstStyle/>
                    <a:p>
                      <a:pPr algn="l"/>
                      <a:r>
                        <a:rPr lang="fr-FR" dirty="0"/>
                        <a:t>        </a:t>
                      </a:r>
                      <a:r>
                        <a:rPr lang="fr-FR" sz="1200" b="0" dirty="0"/>
                        <a:t>Sans emploi.</a:t>
                      </a:r>
                    </a:p>
                  </a:txBody>
                  <a:tcPr>
                    <a:solidFill>
                      <a:srgbClr val="009AB1">
                        <a:alpha val="52000"/>
                      </a:srgbClr>
                    </a:solidFill>
                  </a:tcPr>
                </a:tc>
                <a:tc>
                  <a:txBody>
                    <a:bodyPr/>
                    <a:lstStyle/>
                    <a:p>
                      <a:pPr algn="l"/>
                      <a:r>
                        <a:rPr lang="fr-FR" dirty="0"/>
                        <a:t>       </a:t>
                      </a:r>
                      <a:r>
                        <a:rPr lang="fr-FR" sz="1200" dirty="0"/>
                        <a:t>Autres (préciser).</a:t>
                      </a:r>
                    </a:p>
                  </a:txBody>
                  <a:tcPr>
                    <a:solidFill>
                      <a:srgbClr val="009AB1">
                        <a:alpha val="52000"/>
                      </a:srgbClr>
                    </a:solidFill>
                  </a:tcPr>
                </a:tc>
                <a:extLst>
                  <a:ext uri="{0D108BD9-81ED-4DB2-BD59-A6C34878D82A}">
                    <a16:rowId xmlns:a16="http://schemas.microsoft.com/office/drawing/2014/main" val="3321743545"/>
                  </a:ext>
                </a:extLst>
              </a:tr>
            </a:tbl>
          </a:graphicData>
        </a:graphic>
      </p:graphicFrame>
      <p:sp>
        <p:nvSpPr>
          <p:cNvPr id="28" name="Rectangle 27">
            <a:extLst>
              <a:ext uri="{FF2B5EF4-FFF2-40B4-BE49-F238E27FC236}">
                <a16:creationId xmlns:a16="http://schemas.microsoft.com/office/drawing/2014/main" id="{64CF9D29-86DB-4B7D-8FA8-5429BC70C671}"/>
              </a:ext>
            </a:extLst>
          </p:cNvPr>
          <p:cNvSpPr/>
          <p:nvPr/>
        </p:nvSpPr>
        <p:spPr>
          <a:xfrm>
            <a:off x="722507" y="10795000"/>
            <a:ext cx="268093" cy="215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ectangle 28">
            <a:extLst>
              <a:ext uri="{FF2B5EF4-FFF2-40B4-BE49-F238E27FC236}">
                <a16:creationId xmlns:a16="http://schemas.microsoft.com/office/drawing/2014/main" id="{F236A46B-5928-471E-A064-BC670D42FF60}"/>
              </a:ext>
            </a:extLst>
          </p:cNvPr>
          <p:cNvSpPr/>
          <p:nvPr/>
        </p:nvSpPr>
        <p:spPr>
          <a:xfrm>
            <a:off x="722507" y="11169650"/>
            <a:ext cx="268093" cy="215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Rectangle 29">
            <a:extLst>
              <a:ext uri="{FF2B5EF4-FFF2-40B4-BE49-F238E27FC236}">
                <a16:creationId xmlns:a16="http://schemas.microsoft.com/office/drawing/2014/main" id="{E533B60B-3CA2-4254-AE6F-ED1F395EE47A}"/>
              </a:ext>
            </a:extLst>
          </p:cNvPr>
          <p:cNvSpPr/>
          <p:nvPr/>
        </p:nvSpPr>
        <p:spPr>
          <a:xfrm>
            <a:off x="4397772" y="10784205"/>
            <a:ext cx="268093" cy="215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Rectangle 30">
            <a:extLst>
              <a:ext uri="{FF2B5EF4-FFF2-40B4-BE49-F238E27FC236}">
                <a16:creationId xmlns:a16="http://schemas.microsoft.com/office/drawing/2014/main" id="{15A8BB46-4076-457B-A628-4F095D265CA1}"/>
              </a:ext>
            </a:extLst>
          </p:cNvPr>
          <p:cNvSpPr/>
          <p:nvPr/>
        </p:nvSpPr>
        <p:spPr>
          <a:xfrm>
            <a:off x="4397772" y="11169650"/>
            <a:ext cx="268093" cy="215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3" name="Connecteur droit 32">
            <a:extLst>
              <a:ext uri="{FF2B5EF4-FFF2-40B4-BE49-F238E27FC236}">
                <a16:creationId xmlns:a16="http://schemas.microsoft.com/office/drawing/2014/main" id="{DF605516-879D-443E-8E39-117333758296}"/>
              </a:ext>
            </a:extLst>
          </p:cNvPr>
          <p:cNvCxnSpPr/>
          <p:nvPr/>
        </p:nvCxnSpPr>
        <p:spPr>
          <a:xfrm>
            <a:off x="2022730" y="8915400"/>
            <a:ext cx="7072094" cy="0"/>
          </a:xfrm>
          <a:prstGeom prst="line">
            <a:avLst/>
          </a:prstGeom>
          <a:ln>
            <a:prstDash val="dashDot"/>
          </a:ln>
        </p:spPr>
        <p:style>
          <a:lnRef idx="1">
            <a:schemeClr val="dk1"/>
          </a:lnRef>
          <a:fillRef idx="0">
            <a:schemeClr val="dk1"/>
          </a:fillRef>
          <a:effectRef idx="0">
            <a:schemeClr val="dk1"/>
          </a:effectRef>
          <a:fontRef idx="minor">
            <a:schemeClr val="tx1"/>
          </a:fontRef>
        </p:style>
      </p:cxnSp>
      <p:cxnSp>
        <p:nvCxnSpPr>
          <p:cNvPr id="34" name="Connecteur droit 33">
            <a:extLst>
              <a:ext uri="{FF2B5EF4-FFF2-40B4-BE49-F238E27FC236}">
                <a16:creationId xmlns:a16="http://schemas.microsoft.com/office/drawing/2014/main" id="{75BBB52C-14C1-4698-B478-F841608B8BB0}"/>
              </a:ext>
            </a:extLst>
          </p:cNvPr>
          <p:cNvCxnSpPr>
            <a:cxnSpLocks/>
          </p:cNvCxnSpPr>
          <p:nvPr/>
        </p:nvCxnSpPr>
        <p:spPr>
          <a:xfrm>
            <a:off x="1440139" y="9207500"/>
            <a:ext cx="7654685" cy="0"/>
          </a:xfrm>
          <a:prstGeom prst="line">
            <a:avLst/>
          </a:prstGeom>
          <a:ln>
            <a:prstDash val="dashDot"/>
          </a:ln>
        </p:spPr>
        <p:style>
          <a:lnRef idx="1">
            <a:schemeClr val="dk1"/>
          </a:lnRef>
          <a:fillRef idx="0">
            <a:schemeClr val="dk1"/>
          </a:fillRef>
          <a:effectRef idx="0">
            <a:schemeClr val="dk1"/>
          </a:effectRef>
          <a:fontRef idx="minor">
            <a:schemeClr val="tx1"/>
          </a:fontRef>
        </p:style>
      </p:cxnSp>
      <p:cxnSp>
        <p:nvCxnSpPr>
          <p:cNvPr id="35" name="Connecteur droit 34">
            <a:extLst>
              <a:ext uri="{FF2B5EF4-FFF2-40B4-BE49-F238E27FC236}">
                <a16:creationId xmlns:a16="http://schemas.microsoft.com/office/drawing/2014/main" id="{C7B55B59-47B0-4D1E-A3EF-41095F83C4AE}"/>
              </a:ext>
            </a:extLst>
          </p:cNvPr>
          <p:cNvCxnSpPr/>
          <p:nvPr/>
        </p:nvCxnSpPr>
        <p:spPr>
          <a:xfrm>
            <a:off x="2022730" y="9474200"/>
            <a:ext cx="7072094" cy="0"/>
          </a:xfrm>
          <a:prstGeom prst="line">
            <a:avLst/>
          </a:prstGeom>
          <a:ln>
            <a:prstDash val="dashDot"/>
          </a:ln>
        </p:spPr>
        <p:style>
          <a:lnRef idx="1">
            <a:schemeClr val="dk1"/>
          </a:lnRef>
          <a:fillRef idx="0">
            <a:schemeClr val="dk1"/>
          </a:fillRef>
          <a:effectRef idx="0">
            <a:schemeClr val="dk1"/>
          </a:effectRef>
          <a:fontRef idx="minor">
            <a:schemeClr val="tx1"/>
          </a:fontRef>
        </p:style>
      </p:cxnSp>
      <p:cxnSp>
        <p:nvCxnSpPr>
          <p:cNvPr id="36" name="Connecteur droit 35">
            <a:extLst>
              <a:ext uri="{FF2B5EF4-FFF2-40B4-BE49-F238E27FC236}">
                <a16:creationId xmlns:a16="http://schemas.microsoft.com/office/drawing/2014/main" id="{A797D555-2B3C-4FD1-98B7-C888EDA3EC0B}"/>
              </a:ext>
            </a:extLst>
          </p:cNvPr>
          <p:cNvCxnSpPr>
            <a:cxnSpLocks/>
          </p:cNvCxnSpPr>
          <p:nvPr/>
        </p:nvCxnSpPr>
        <p:spPr>
          <a:xfrm>
            <a:off x="1364303" y="9753600"/>
            <a:ext cx="7730521" cy="0"/>
          </a:xfrm>
          <a:prstGeom prst="line">
            <a:avLst/>
          </a:prstGeom>
          <a:ln>
            <a:prstDash val="dashDot"/>
          </a:ln>
        </p:spPr>
        <p:style>
          <a:lnRef idx="1">
            <a:schemeClr val="dk1"/>
          </a:lnRef>
          <a:fillRef idx="0">
            <a:schemeClr val="dk1"/>
          </a:fillRef>
          <a:effectRef idx="0">
            <a:schemeClr val="dk1"/>
          </a:effectRef>
          <a:fontRef idx="minor">
            <a:schemeClr val="tx1"/>
          </a:fontRef>
        </p:style>
      </p:cxnSp>
      <p:cxnSp>
        <p:nvCxnSpPr>
          <p:cNvPr id="39" name="Connecteur droit 38">
            <a:extLst>
              <a:ext uri="{FF2B5EF4-FFF2-40B4-BE49-F238E27FC236}">
                <a16:creationId xmlns:a16="http://schemas.microsoft.com/office/drawing/2014/main" id="{4675E2A6-251F-4E2B-A23F-4448FC8CB30F}"/>
              </a:ext>
            </a:extLst>
          </p:cNvPr>
          <p:cNvCxnSpPr>
            <a:cxnSpLocks/>
          </p:cNvCxnSpPr>
          <p:nvPr/>
        </p:nvCxnSpPr>
        <p:spPr>
          <a:xfrm>
            <a:off x="3184793" y="10299700"/>
            <a:ext cx="5910031" cy="0"/>
          </a:xfrm>
          <a:prstGeom prst="line">
            <a:avLst/>
          </a:prstGeom>
          <a:ln>
            <a:prstDash val="dashDot"/>
          </a:ln>
        </p:spPr>
        <p:style>
          <a:lnRef idx="1">
            <a:schemeClr val="dk1"/>
          </a:lnRef>
          <a:fillRef idx="0">
            <a:schemeClr val="dk1"/>
          </a:fillRef>
          <a:effectRef idx="0">
            <a:schemeClr val="dk1"/>
          </a:effectRef>
          <a:fontRef idx="minor">
            <a:schemeClr val="tx1"/>
          </a:fontRef>
        </p:style>
      </p:cxnSp>
      <p:cxnSp>
        <p:nvCxnSpPr>
          <p:cNvPr id="41" name="Connecteur droit 40">
            <a:extLst>
              <a:ext uri="{FF2B5EF4-FFF2-40B4-BE49-F238E27FC236}">
                <a16:creationId xmlns:a16="http://schemas.microsoft.com/office/drawing/2014/main" id="{165B1DC7-F170-4824-90FF-282E8BD1D4B6}"/>
              </a:ext>
            </a:extLst>
          </p:cNvPr>
          <p:cNvCxnSpPr>
            <a:cxnSpLocks/>
          </p:cNvCxnSpPr>
          <p:nvPr/>
        </p:nvCxnSpPr>
        <p:spPr>
          <a:xfrm>
            <a:off x="4071253" y="10058400"/>
            <a:ext cx="5023571" cy="0"/>
          </a:xfrm>
          <a:prstGeom prst="line">
            <a:avLst/>
          </a:prstGeom>
          <a:ln>
            <a:prstDash val="dashDot"/>
          </a:ln>
        </p:spPr>
        <p:style>
          <a:lnRef idx="1">
            <a:schemeClr val="dk1"/>
          </a:lnRef>
          <a:fillRef idx="0">
            <a:schemeClr val="dk1"/>
          </a:fillRef>
          <a:effectRef idx="0">
            <a:schemeClr val="dk1"/>
          </a:effectRef>
          <a:fontRef idx="minor">
            <a:schemeClr val="tx1"/>
          </a:fontRef>
        </p:style>
      </p:cxnSp>
      <p:sp>
        <p:nvSpPr>
          <p:cNvPr id="46" name="Espace réservé du numéro de diapositive 45">
            <a:extLst>
              <a:ext uri="{FF2B5EF4-FFF2-40B4-BE49-F238E27FC236}">
                <a16:creationId xmlns:a16="http://schemas.microsoft.com/office/drawing/2014/main" id="{35107F5A-259D-4116-91D1-C617F33FE88B}"/>
              </a:ext>
            </a:extLst>
          </p:cNvPr>
          <p:cNvSpPr>
            <a:spLocks noGrp="1"/>
          </p:cNvSpPr>
          <p:nvPr>
            <p:ph type="sldNum" sz="quarter" idx="12"/>
          </p:nvPr>
        </p:nvSpPr>
        <p:spPr/>
        <p:txBody>
          <a:bodyPr/>
          <a:lstStyle/>
          <a:p>
            <a:fld id="{C4EB6DD7-29E4-46CC-B33F-AB7992FEAB49}" type="slidenum">
              <a:rPr lang="fr-FR" smtClean="0"/>
              <a:t>1</a:t>
            </a:fld>
            <a:endParaRPr lang="fr-FR"/>
          </a:p>
        </p:txBody>
      </p:sp>
    </p:spTree>
    <p:extLst>
      <p:ext uri="{BB962C8B-B14F-4D97-AF65-F5344CB8AC3E}">
        <p14:creationId xmlns:p14="http://schemas.microsoft.com/office/powerpoint/2010/main" val="224431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3DB39107-2C59-4DEE-BC9D-5076F7729668}"/>
              </a:ext>
            </a:extLst>
          </p:cNvPr>
          <p:cNvSpPr>
            <a:spLocks noGrp="1"/>
          </p:cNvSpPr>
          <p:nvPr>
            <p:ph type="sldNum" sz="quarter" idx="12"/>
          </p:nvPr>
        </p:nvSpPr>
        <p:spPr/>
        <p:txBody>
          <a:bodyPr/>
          <a:lstStyle/>
          <a:p>
            <a:fld id="{C4EB6DD7-29E4-46CC-B33F-AB7992FEAB49}" type="slidenum">
              <a:rPr lang="fr-FR" smtClean="0"/>
              <a:t>2</a:t>
            </a:fld>
            <a:endParaRPr lang="fr-FR"/>
          </a:p>
        </p:txBody>
      </p:sp>
      <p:sp>
        <p:nvSpPr>
          <p:cNvPr id="5" name="ZoneTexte 4">
            <a:extLst>
              <a:ext uri="{FF2B5EF4-FFF2-40B4-BE49-F238E27FC236}">
                <a16:creationId xmlns:a16="http://schemas.microsoft.com/office/drawing/2014/main" id="{0D50BBB6-F763-4A5C-B3B5-8CF1F4711EF3}"/>
              </a:ext>
            </a:extLst>
          </p:cNvPr>
          <p:cNvSpPr txBox="1"/>
          <p:nvPr/>
        </p:nvSpPr>
        <p:spPr>
          <a:xfrm>
            <a:off x="527278" y="347345"/>
            <a:ext cx="8546643" cy="4154984"/>
          </a:xfrm>
          <a:prstGeom prst="rect">
            <a:avLst/>
          </a:prstGeom>
          <a:noFill/>
        </p:spPr>
        <p:txBody>
          <a:bodyPr wrap="square" rtlCol="0">
            <a:spAutoFit/>
          </a:bodyPr>
          <a:lstStyle/>
          <a:p>
            <a:pPr marL="342900" indent="-342900">
              <a:buFont typeface="+mj-lt"/>
              <a:buAutoNum type="arabicPeriod" startAt="2"/>
            </a:pPr>
            <a:r>
              <a:rPr lang="fr-FR" b="1" dirty="0"/>
              <a:t>PERSONNE MORALE :</a:t>
            </a:r>
          </a:p>
          <a:p>
            <a:endParaRPr lang="fr-FR" sz="2800" dirty="0"/>
          </a:p>
          <a:p>
            <a:r>
              <a:rPr lang="fr-FR" dirty="0"/>
              <a:t>Domaine d’activité :</a:t>
            </a:r>
          </a:p>
          <a:p>
            <a:r>
              <a:rPr lang="fr-FR" dirty="0"/>
              <a:t>Dénomination de la société :</a:t>
            </a:r>
          </a:p>
          <a:p>
            <a:endParaRPr lang="fr-FR" sz="200" dirty="0"/>
          </a:p>
          <a:p>
            <a:r>
              <a:rPr lang="fr-FR" dirty="0"/>
              <a:t>Statut juridique :           SA              SAS               SARL              EURL             Autres:</a:t>
            </a:r>
          </a:p>
          <a:p>
            <a:r>
              <a:rPr lang="fr-FR" dirty="0"/>
              <a:t>Siège social :</a:t>
            </a:r>
          </a:p>
          <a:p>
            <a:r>
              <a:rPr lang="fr-FR" dirty="0"/>
              <a:t>Numéro de SIRET : </a:t>
            </a:r>
          </a:p>
          <a:p>
            <a:r>
              <a:rPr lang="fr-FR" dirty="0"/>
              <a:t>Date de création :</a:t>
            </a:r>
          </a:p>
          <a:p>
            <a:r>
              <a:rPr lang="fr-FR" dirty="0"/>
              <a:t>Avez-vous un lieu de vente actuellement, y compris les marchés spinaliens (nom de l’enseigne et adresse) :</a:t>
            </a:r>
          </a:p>
          <a:p>
            <a:endParaRPr lang="fr-FR" dirty="0"/>
          </a:p>
          <a:p>
            <a:endParaRPr lang="fr-FR" dirty="0"/>
          </a:p>
          <a:p>
            <a:endParaRPr lang="fr-FR" dirty="0"/>
          </a:p>
          <a:p>
            <a:endParaRPr lang="fr-FR" dirty="0"/>
          </a:p>
        </p:txBody>
      </p:sp>
      <p:sp>
        <p:nvSpPr>
          <p:cNvPr id="6" name="Rectangle 5">
            <a:extLst>
              <a:ext uri="{FF2B5EF4-FFF2-40B4-BE49-F238E27FC236}">
                <a16:creationId xmlns:a16="http://schemas.microsoft.com/office/drawing/2014/main" id="{D4D4F98A-8572-401E-9258-6B6A5A4683A9}"/>
              </a:ext>
            </a:extLst>
          </p:cNvPr>
          <p:cNvSpPr/>
          <p:nvPr/>
        </p:nvSpPr>
        <p:spPr>
          <a:xfrm>
            <a:off x="2413000" y="1701800"/>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a:extLst>
              <a:ext uri="{FF2B5EF4-FFF2-40B4-BE49-F238E27FC236}">
                <a16:creationId xmlns:a16="http://schemas.microsoft.com/office/drawing/2014/main" id="{5644F2D2-9033-4ADF-BE25-F2BC120A9601}"/>
              </a:ext>
            </a:extLst>
          </p:cNvPr>
          <p:cNvSpPr/>
          <p:nvPr/>
        </p:nvSpPr>
        <p:spPr>
          <a:xfrm>
            <a:off x="3403600" y="1701800"/>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a:extLst>
              <a:ext uri="{FF2B5EF4-FFF2-40B4-BE49-F238E27FC236}">
                <a16:creationId xmlns:a16="http://schemas.microsoft.com/office/drawing/2014/main" id="{2605C4EF-7071-4C6B-97E5-84903FFBBD3F}"/>
              </a:ext>
            </a:extLst>
          </p:cNvPr>
          <p:cNvSpPr/>
          <p:nvPr/>
        </p:nvSpPr>
        <p:spPr>
          <a:xfrm>
            <a:off x="4527322" y="1701800"/>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a:extLst>
              <a:ext uri="{FF2B5EF4-FFF2-40B4-BE49-F238E27FC236}">
                <a16:creationId xmlns:a16="http://schemas.microsoft.com/office/drawing/2014/main" id="{90266E43-7E67-4B4C-B8D4-30AD2B984DE8}"/>
              </a:ext>
            </a:extLst>
          </p:cNvPr>
          <p:cNvSpPr/>
          <p:nvPr/>
        </p:nvSpPr>
        <p:spPr>
          <a:xfrm>
            <a:off x="5740402" y="1701800"/>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id="{358B1A0E-5C04-43F8-8CF9-ED92690060BE}"/>
              </a:ext>
            </a:extLst>
          </p:cNvPr>
          <p:cNvSpPr/>
          <p:nvPr/>
        </p:nvSpPr>
        <p:spPr>
          <a:xfrm>
            <a:off x="6883865" y="1701800"/>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 name="Connecteur droit 13">
            <a:extLst>
              <a:ext uri="{FF2B5EF4-FFF2-40B4-BE49-F238E27FC236}">
                <a16:creationId xmlns:a16="http://schemas.microsoft.com/office/drawing/2014/main" id="{5B2D6876-1F84-400B-A533-5A952A04ADA1}"/>
              </a:ext>
            </a:extLst>
          </p:cNvPr>
          <p:cNvCxnSpPr>
            <a:cxnSpLocks/>
          </p:cNvCxnSpPr>
          <p:nvPr/>
        </p:nvCxnSpPr>
        <p:spPr>
          <a:xfrm>
            <a:off x="2641600" y="1295400"/>
            <a:ext cx="64771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15" name="Connecteur droit 14">
            <a:extLst>
              <a:ext uri="{FF2B5EF4-FFF2-40B4-BE49-F238E27FC236}">
                <a16:creationId xmlns:a16="http://schemas.microsoft.com/office/drawing/2014/main" id="{88EA353B-DA6A-402E-AC01-8BA89C00EF01}"/>
              </a:ext>
            </a:extLst>
          </p:cNvPr>
          <p:cNvCxnSpPr>
            <a:cxnSpLocks/>
          </p:cNvCxnSpPr>
          <p:nvPr/>
        </p:nvCxnSpPr>
        <p:spPr>
          <a:xfrm>
            <a:off x="3403600" y="1612900"/>
            <a:ext cx="57151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18" name="Connecteur droit 17">
            <a:extLst>
              <a:ext uri="{FF2B5EF4-FFF2-40B4-BE49-F238E27FC236}">
                <a16:creationId xmlns:a16="http://schemas.microsoft.com/office/drawing/2014/main" id="{81B2ED96-D1AE-435D-A7DD-94FE6C7DFCC8}"/>
              </a:ext>
            </a:extLst>
          </p:cNvPr>
          <p:cNvCxnSpPr>
            <a:cxnSpLocks/>
          </p:cNvCxnSpPr>
          <p:nvPr/>
        </p:nvCxnSpPr>
        <p:spPr>
          <a:xfrm>
            <a:off x="1879600" y="2171700"/>
            <a:ext cx="72391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19" name="Connecteur droit 18">
            <a:extLst>
              <a:ext uri="{FF2B5EF4-FFF2-40B4-BE49-F238E27FC236}">
                <a16:creationId xmlns:a16="http://schemas.microsoft.com/office/drawing/2014/main" id="{23570C58-FCCB-48E8-8A92-97DEA66F63B0}"/>
              </a:ext>
            </a:extLst>
          </p:cNvPr>
          <p:cNvCxnSpPr>
            <a:cxnSpLocks/>
            <a:endCxn id="5" idx="3"/>
          </p:cNvCxnSpPr>
          <p:nvPr/>
        </p:nvCxnSpPr>
        <p:spPr>
          <a:xfrm flipV="1">
            <a:off x="2413000" y="2424837"/>
            <a:ext cx="6660921" cy="51664"/>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20" name="Connecteur droit 19">
            <a:extLst>
              <a:ext uri="{FF2B5EF4-FFF2-40B4-BE49-F238E27FC236}">
                <a16:creationId xmlns:a16="http://schemas.microsoft.com/office/drawing/2014/main" id="{640FA636-E96A-4DFE-A637-52567417E896}"/>
              </a:ext>
            </a:extLst>
          </p:cNvPr>
          <p:cNvCxnSpPr>
            <a:cxnSpLocks/>
          </p:cNvCxnSpPr>
          <p:nvPr/>
        </p:nvCxnSpPr>
        <p:spPr>
          <a:xfrm>
            <a:off x="2413000" y="2717800"/>
            <a:ext cx="6705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21" name="Connecteur droit 20">
            <a:extLst>
              <a:ext uri="{FF2B5EF4-FFF2-40B4-BE49-F238E27FC236}">
                <a16:creationId xmlns:a16="http://schemas.microsoft.com/office/drawing/2014/main" id="{15D24D29-5B2A-4DB6-9D9C-C7AA3308B3BC}"/>
              </a:ext>
            </a:extLst>
          </p:cNvPr>
          <p:cNvCxnSpPr>
            <a:cxnSpLocks/>
          </p:cNvCxnSpPr>
          <p:nvPr/>
        </p:nvCxnSpPr>
        <p:spPr>
          <a:xfrm>
            <a:off x="2819243" y="3340100"/>
            <a:ext cx="6299518"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22" name="Connecteur droit 21">
            <a:extLst>
              <a:ext uri="{FF2B5EF4-FFF2-40B4-BE49-F238E27FC236}">
                <a16:creationId xmlns:a16="http://schemas.microsoft.com/office/drawing/2014/main" id="{7E35C3E1-729A-44BB-B266-78F7EA298D83}"/>
              </a:ext>
            </a:extLst>
          </p:cNvPr>
          <p:cNvCxnSpPr>
            <a:cxnSpLocks/>
          </p:cNvCxnSpPr>
          <p:nvPr/>
        </p:nvCxnSpPr>
        <p:spPr>
          <a:xfrm>
            <a:off x="635000" y="36449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23" name="Connecteur droit 22">
            <a:extLst>
              <a:ext uri="{FF2B5EF4-FFF2-40B4-BE49-F238E27FC236}">
                <a16:creationId xmlns:a16="http://schemas.microsoft.com/office/drawing/2014/main" id="{F7756621-47F7-4DBA-AAEA-069A2E63D963}"/>
              </a:ext>
            </a:extLst>
          </p:cNvPr>
          <p:cNvCxnSpPr>
            <a:cxnSpLocks/>
          </p:cNvCxnSpPr>
          <p:nvPr/>
        </p:nvCxnSpPr>
        <p:spPr>
          <a:xfrm>
            <a:off x="635000" y="39624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sp>
        <p:nvSpPr>
          <p:cNvPr id="31" name="ZoneTexte 30">
            <a:extLst>
              <a:ext uri="{FF2B5EF4-FFF2-40B4-BE49-F238E27FC236}">
                <a16:creationId xmlns:a16="http://schemas.microsoft.com/office/drawing/2014/main" id="{13C64BEB-2249-4A5C-B310-77B3DD01D9DD}"/>
              </a:ext>
            </a:extLst>
          </p:cNvPr>
          <p:cNvSpPr txBox="1"/>
          <p:nvPr/>
        </p:nvSpPr>
        <p:spPr>
          <a:xfrm>
            <a:off x="603558" y="4502329"/>
            <a:ext cx="8546643" cy="6924973"/>
          </a:xfrm>
          <a:prstGeom prst="rect">
            <a:avLst/>
          </a:prstGeom>
          <a:noFill/>
        </p:spPr>
        <p:txBody>
          <a:bodyPr wrap="square" rtlCol="0">
            <a:spAutoFit/>
          </a:bodyPr>
          <a:lstStyle/>
          <a:p>
            <a:pPr marL="342900" indent="-342900">
              <a:buFont typeface="+mj-lt"/>
              <a:buAutoNum type="arabicPeriod" startAt="3"/>
            </a:pPr>
            <a:r>
              <a:rPr lang="fr-FR" b="1" dirty="0"/>
              <a:t>VOTRE PROJET POUR CE STAND :</a:t>
            </a:r>
          </a:p>
          <a:p>
            <a:endParaRPr lang="fr-FR" sz="2800" dirty="0"/>
          </a:p>
          <a:p>
            <a:r>
              <a:rPr lang="fr-FR" dirty="0"/>
              <a:t>Vous ou votre entreprise êtes accompagnés :         NON</a:t>
            </a:r>
          </a:p>
          <a:p>
            <a:r>
              <a:rPr lang="fr-FR" dirty="0"/>
              <a:t>                                                                                         OUI</a:t>
            </a:r>
          </a:p>
          <a:p>
            <a:r>
              <a:rPr lang="fr-FR" dirty="0"/>
              <a:t>Par qui ?</a:t>
            </a:r>
          </a:p>
          <a:p>
            <a:endParaRPr lang="fr-FR" dirty="0"/>
          </a:p>
          <a:p>
            <a:endParaRPr lang="fr-FR" dirty="0"/>
          </a:p>
          <a:p>
            <a:r>
              <a:rPr lang="fr-FR" dirty="0"/>
              <a:t>Envisagez-vous des travaux ou aménagement spécifique pour exercer votre profession dans ce stand ?             NON</a:t>
            </a:r>
          </a:p>
          <a:p>
            <a:r>
              <a:rPr lang="fr-FR" dirty="0"/>
              <a:t>                                        OUI</a:t>
            </a:r>
          </a:p>
          <a:p>
            <a:endParaRPr lang="fr-FR" sz="200" dirty="0"/>
          </a:p>
          <a:p>
            <a:r>
              <a:rPr lang="fr-FR" dirty="0"/>
              <a:t>Quels types de travaux souhaitez-vous entreprendre après accord des services compétents : (</a:t>
            </a:r>
            <a:r>
              <a:rPr lang="fr-FR" dirty="0">
                <a:sym typeface="Wingdings" panose="05000000000000000000" pitchFamily="2" charset="2"/>
              </a:rPr>
              <a:t>fournir la liste détaillée ainsi qu’un visuel projeté) ?</a:t>
            </a:r>
          </a:p>
          <a:p>
            <a:endParaRPr lang="fr-FR" dirty="0">
              <a:sym typeface="Wingdings" panose="05000000000000000000" pitchFamily="2" charset="2"/>
            </a:endParaRPr>
          </a:p>
          <a:p>
            <a:endParaRPr lang="fr-FR" dirty="0">
              <a:sym typeface="Wingdings" panose="05000000000000000000" pitchFamily="2" charset="2"/>
            </a:endParaRPr>
          </a:p>
          <a:p>
            <a:endParaRPr lang="fr-FR" dirty="0">
              <a:sym typeface="Wingdings" panose="05000000000000000000" pitchFamily="2" charset="2"/>
            </a:endParaRPr>
          </a:p>
          <a:p>
            <a:endParaRPr lang="fr-FR" dirty="0">
              <a:sym typeface="Wingdings" panose="05000000000000000000" pitchFamily="2" charset="2"/>
            </a:endParaRPr>
          </a:p>
          <a:p>
            <a:endParaRPr lang="fr-FR" dirty="0"/>
          </a:p>
          <a:p>
            <a:endParaRPr lang="fr-FR" dirty="0"/>
          </a:p>
          <a:p>
            <a:endParaRPr lang="fr-FR" dirty="0"/>
          </a:p>
          <a:p>
            <a:r>
              <a:rPr lang="fr-FR" dirty="0"/>
              <a:t>Quels seront les produits proposés aux usagers ? (liste la plus exhaustive possible)</a:t>
            </a:r>
          </a:p>
          <a:p>
            <a:endParaRPr lang="fr-FR" dirty="0"/>
          </a:p>
          <a:p>
            <a:endParaRPr lang="fr-FR" dirty="0"/>
          </a:p>
          <a:p>
            <a:endParaRPr lang="fr-FR" dirty="0"/>
          </a:p>
          <a:p>
            <a:endParaRPr lang="fr-FR" dirty="0"/>
          </a:p>
        </p:txBody>
      </p:sp>
      <p:sp>
        <p:nvSpPr>
          <p:cNvPr id="32" name="Rectangle 31">
            <a:extLst>
              <a:ext uri="{FF2B5EF4-FFF2-40B4-BE49-F238E27FC236}">
                <a16:creationId xmlns:a16="http://schemas.microsoft.com/office/drawing/2014/main" id="{8A7C7DE3-3F83-4B59-A20C-A992A713BA22}"/>
              </a:ext>
            </a:extLst>
          </p:cNvPr>
          <p:cNvSpPr/>
          <p:nvPr/>
        </p:nvSpPr>
        <p:spPr>
          <a:xfrm>
            <a:off x="5054600" y="5289728"/>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Rectangle 32">
            <a:extLst>
              <a:ext uri="{FF2B5EF4-FFF2-40B4-BE49-F238E27FC236}">
                <a16:creationId xmlns:a16="http://schemas.microsoft.com/office/drawing/2014/main" id="{EC4AC96A-680B-410D-83BA-BD5BD22A9F1C}"/>
              </a:ext>
            </a:extLst>
          </p:cNvPr>
          <p:cNvSpPr/>
          <p:nvPr/>
        </p:nvSpPr>
        <p:spPr>
          <a:xfrm>
            <a:off x="5054600" y="5581829"/>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4" name="Connecteur droit 33">
            <a:extLst>
              <a:ext uri="{FF2B5EF4-FFF2-40B4-BE49-F238E27FC236}">
                <a16:creationId xmlns:a16="http://schemas.microsoft.com/office/drawing/2014/main" id="{8914386F-E8DF-460A-90C2-888815722E89}"/>
              </a:ext>
            </a:extLst>
          </p:cNvPr>
          <p:cNvCxnSpPr>
            <a:cxnSpLocks/>
          </p:cNvCxnSpPr>
          <p:nvPr/>
        </p:nvCxnSpPr>
        <p:spPr>
          <a:xfrm>
            <a:off x="1606163" y="6070600"/>
            <a:ext cx="6299518"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35" name="Connecteur droit 34">
            <a:extLst>
              <a:ext uri="{FF2B5EF4-FFF2-40B4-BE49-F238E27FC236}">
                <a16:creationId xmlns:a16="http://schemas.microsoft.com/office/drawing/2014/main" id="{41C5EF8A-AAFC-4243-B494-2C29D6BD714F}"/>
              </a:ext>
            </a:extLst>
          </p:cNvPr>
          <p:cNvCxnSpPr>
            <a:cxnSpLocks/>
          </p:cNvCxnSpPr>
          <p:nvPr/>
        </p:nvCxnSpPr>
        <p:spPr>
          <a:xfrm>
            <a:off x="711200" y="6400800"/>
            <a:ext cx="84075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sp>
        <p:nvSpPr>
          <p:cNvPr id="36" name="Rectangle 35">
            <a:extLst>
              <a:ext uri="{FF2B5EF4-FFF2-40B4-BE49-F238E27FC236}">
                <a16:creationId xmlns:a16="http://schemas.microsoft.com/office/drawing/2014/main" id="{3C4EBD9E-5DDF-48C0-B271-FF1C57DFE575}"/>
              </a:ext>
            </a:extLst>
          </p:cNvPr>
          <p:cNvSpPr/>
          <p:nvPr/>
        </p:nvSpPr>
        <p:spPr>
          <a:xfrm>
            <a:off x="2501900" y="6946901"/>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36">
            <a:extLst>
              <a:ext uri="{FF2B5EF4-FFF2-40B4-BE49-F238E27FC236}">
                <a16:creationId xmlns:a16="http://schemas.microsoft.com/office/drawing/2014/main" id="{3ADBBFBE-5E25-4039-B188-2182CCB3B7A7}"/>
              </a:ext>
            </a:extLst>
          </p:cNvPr>
          <p:cNvSpPr/>
          <p:nvPr/>
        </p:nvSpPr>
        <p:spPr>
          <a:xfrm>
            <a:off x="2501900" y="7207786"/>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8" name="Connecteur droit 37">
            <a:extLst>
              <a:ext uri="{FF2B5EF4-FFF2-40B4-BE49-F238E27FC236}">
                <a16:creationId xmlns:a16="http://schemas.microsoft.com/office/drawing/2014/main" id="{3762C520-7A09-400F-B32C-6EE50F49916F}"/>
              </a:ext>
            </a:extLst>
          </p:cNvPr>
          <p:cNvCxnSpPr>
            <a:cxnSpLocks/>
          </p:cNvCxnSpPr>
          <p:nvPr/>
        </p:nvCxnSpPr>
        <p:spPr>
          <a:xfrm>
            <a:off x="711200" y="8279914"/>
            <a:ext cx="84075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39" name="Connecteur droit 38">
            <a:extLst>
              <a:ext uri="{FF2B5EF4-FFF2-40B4-BE49-F238E27FC236}">
                <a16:creationId xmlns:a16="http://schemas.microsoft.com/office/drawing/2014/main" id="{C3EB2CE5-7076-4731-A991-CC6B430C1109}"/>
              </a:ext>
            </a:extLst>
          </p:cNvPr>
          <p:cNvCxnSpPr>
            <a:cxnSpLocks/>
          </p:cNvCxnSpPr>
          <p:nvPr/>
        </p:nvCxnSpPr>
        <p:spPr>
          <a:xfrm>
            <a:off x="711200" y="8636000"/>
            <a:ext cx="84075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40" name="Connecteur droit 39">
            <a:extLst>
              <a:ext uri="{FF2B5EF4-FFF2-40B4-BE49-F238E27FC236}">
                <a16:creationId xmlns:a16="http://schemas.microsoft.com/office/drawing/2014/main" id="{EC0ED8A8-D3EE-4B21-9349-9117148EF487}"/>
              </a:ext>
            </a:extLst>
          </p:cNvPr>
          <p:cNvCxnSpPr>
            <a:cxnSpLocks/>
          </p:cNvCxnSpPr>
          <p:nvPr/>
        </p:nvCxnSpPr>
        <p:spPr>
          <a:xfrm>
            <a:off x="711200" y="8991600"/>
            <a:ext cx="84075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41" name="Connecteur droit 40">
            <a:extLst>
              <a:ext uri="{FF2B5EF4-FFF2-40B4-BE49-F238E27FC236}">
                <a16:creationId xmlns:a16="http://schemas.microsoft.com/office/drawing/2014/main" id="{A35FAF3C-D5C4-488F-B59E-C99926B01925}"/>
              </a:ext>
            </a:extLst>
          </p:cNvPr>
          <p:cNvCxnSpPr>
            <a:cxnSpLocks/>
          </p:cNvCxnSpPr>
          <p:nvPr/>
        </p:nvCxnSpPr>
        <p:spPr>
          <a:xfrm>
            <a:off x="711200" y="9385300"/>
            <a:ext cx="84075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42" name="Connecteur droit 41">
            <a:extLst>
              <a:ext uri="{FF2B5EF4-FFF2-40B4-BE49-F238E27FC236}">
                <a16:creationId xmlns:a16="http://schemas.microsoft.com/office/drawing/2014/main" id="{1FA7A265-ADF1-47D5-BDD0-BADC4FD8543B}"/>
              </a:ext>
            </a:extLst>
          </p:cNvPr>
          <p:cNvCxnSpPr>
            <a:cxnSpLocks/>
          </p:cNvCxnSpPr>
          <p:nvPr/>
        </p:nvCxnSpPr>
        <p:spPr>
          <a:xfrm>
            <a:off x="711200" y="9728200"/>
            <a:ext cx="84075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43" name="Connecteur droit 42">
            <a:extLst>
              <a:ext uri="{FF2B5EF4-FFF2-40B4-BE49-F238E27FC236}">
                <a16:creationId xmlns:a16="http://schemas.microsoft.com/office/drawing/2014/main" id="{D0F7FF21-5190-4844-8CC0-72D7BEBF90F0}"/>
              </a:ext>
            </a:extLst>
          </p:cNvPr>
          <p:cNvCxnSpPr>
            <a:cxnSpLocks/>
          </p:cNvCxnSpPr>
          <p:nvPr/>
        </p:nvCxnSpPr>
        <p:spPr>
          <a:xfrm>
            <a:off x="711200" y="10515600"/>
            <a:ext cx="843900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44" name="Connecteur droit 43">
            <a:extLst>
              <a:ext uri="{FF2B5EF4-FFF2-40B4-BE49-F238E27FC236}">
                <a16:creationId xmlns:a16="http://schemas.microsoft.com/office/drawing/2014/main" id="{7BD2124A-08EC-4E71-8409-FA88D18380AA}"/>
              </a:ext>
            </a:extLst>
          </p:cNvPr>
          <p:cNvCxnSpPr>
            <a:cxnSpLocks/>
          </p:cNvCxnSpPr>
          <p:nvPr/>
        </p:nvCxnSpPr>
        <p:spPr>
          <a:xfrm>
            <a:off x="711200" y="10871200"/>
            <a:ext cx="84075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45" name="Connecteur droit 44">
            <a:extLst>
              <a:ext uri="{FF2B5EF4-FFF2-40B4-BE49-F238E27FC236}">
                <a16:creationId xmlns:a16="http://schemas.microsoft.com/office/drawing/2014/main" id="{58A92ADD-CF96-4895-A76E-8534CE34658D}"/>
              </a:ext>
            </a:extLst>
          </p:cNvPr>
          <p:cNvCxnSpPr>
            <a:cxnSpLocks/>
          </p:cNvCxnSpPr>
          <p:nvPr/>
        </p:nvCxnSpPr>
        <p:spPr>
          <a:xfrm>
            <a:off x="711200" y="11264900"/>
            <a:ext cx="84075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46" name="Connecteur droit 45">
            <a:extLst>
              <a:ext uri="{FF2B5EF4-FFF2-40B4-BE49-F238E27FC236}">
                <a16:creationId xmlns:a16="http://schemas.microsoft.com/office/drawing/2014/main" id="{1DD2C687-D99E-4C5B-805A-B03313410D0E}"/>
              </a:ext>
            </a:extLst>
          </p:cNvPr>
          <p:cNvCxnSpPr>
            <a:cxnSpLocks/>
          </p:cNvCxnSpPr>
          <p:nvPr/>
        </p:nvCxnSpPr>
        <p:spPr>
          <a:xfrm>
            <a:off x="711200" y="11607800"/>
            <a:ext cx="84075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77863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F2DD1475-DB44-4F6E-BF7A-B09CD0E94BCC}"/>
              </a:ext>
            </a:extLst>
          </p:cNvPr>
          <p:cNvSpPr>
            <a:spLocks noGrp="1"/>
          </p:cNvSpPr>
          <p:nvPr>
            <p:ph type="sldNum" sz="quarter" idx="12"/>
          </p:nvPr>
        </p:nvSpPr>
        <p:spPr/>
        <p:txBody>
          <a:bodyPr/>
          <a:lstStyle/>
          <a:p>
            <a:fld id="{C4EB6DD7-29E4-46CC-B33F-AB7992FEAB49}" type="slidenum">
              <a:rPr lang="fr-FR" smtClean="0"/>
              <a:t>3</a:t>
            </a:fld>
            <a:endParaRPr lang="fr-FR"/>
          </a:p>
        </p:txBody>
      </p:sp>
      <p:sp>
        <p:nvSpPr>
          <p:cNvPr id="5" name="ZoneTexte 4">
            <a:extLst>
              <a:ext uri="{FF2B5EF4-FFF2-40B4-BE49-F238E27FC236}">
                <a16:creationId xmlns:a16="http://schemas.microsoft.com/office/drawing/2014/main" id="{26402988-9753-47B3-A8D1-37B21FD6F3A0}"/>
              </a:ext>
            </a:extLst>
          </p:cNvPr>
          <p:cNvSpPr txBox="1"/>
          <p:nvPr/>
        </p:nvSpPr>
        <p:spPr>
          <a:xfrm>
            <a:off x="394475" y="254844"/>
            <a:ext cx="8546643" cy="7602081"/>
          </a:xfrm>
          <a:prstGeom prst="rect">
            <a:avLst/>
          </a:prstGeom>
          <a:noFill/>
        </p:spPr>
        <p:txBody>
          <a:bodyPr wrap="square" rtlCol="0">
            <a:spAutoFit/>
          </a:bodyPr>
          <a:lstStyle/>
          <a:p>
            <a:r>
              <a:rPr lang="fr-FR" dirty="0"/>
              <a:t>Votre action s’inscrit elle dans le cadre du développement durable (gestion et recyclage des déchets, origine des produits, consommation énergétique raisonnée …) ?</a:t>
            </a:r>
          </a:p>
          <a:p>
            <a:endParaRPr lang="fr-FR" dirty="0"/>
          </a:p>
          <a:p>
            <a:endParaRPr lang="fr-FR" dirty="0"/>
          </a:p>
          <a:p>
            <a:endParaRPr lang="fr-FR" dirty="0"/>
          </a:p>
          <a:p>
            <a:endParaRPr lang="fr-FR" dirty="0"/>
          </a:p>
          <a:p>
            <a:endParaRPr lang="fr-FR" dirty="0"/>
          </a:p>
          <a:p>
            <a:r>
              <a:rPr lang="fr-FR" dirty="0"/>
              <a:t>Quels types d’actions de communication envisagez-vous pour l’ouverture de votre commerce ?</a:t>
            </a:r>
          </a:p>
          <a:p>
            <a:endParaRPr lang="fr-FR" dirty="0"/>
          </a:p>
          <a:p>
            <a:endParaRPr lang="fr-FR" dirty="0"/>
          </a:p>
          <a:p>
            <a:endParaRPr lang="fr-FR" dirty="0"/>
          </a:p>
          <a:p>
            <a:r>
              <a:rPr lang="fr-FR" dirty="0"/>
              <a:t>A quelle fréquence souhaitez vous être présent sur le marché ? </a:t>
            </a:r>
          </a:p>
          <a:p>
            <a:endParaRPr lang="fr-FR" dirty="0"/>
          </a:p>
          <a:p>
            <a:r>
              <a:rPr lang="fr-FR" dirty="0"/>
              <a:t>      moins de 3 jours par semaine           3 jours par semaine            plus 3 jours par semaine</a:t>
            </a:r>
          </a:p>
          <a:p>
            <a:endParaRPr lang="fr-FR" dirty="0"/>
          </a:p>
          <a:p>
            <a:endParaRPr lang="fr-FR" sz="200" dirty="0"/>
          </a:p>
          <a:p>
            <a:endParaRPr lang="fr-FR" dirty="0"/>
          </a:p>
          <a:p>
            <a:r>
              <a:rPr lang="fr-FR" dirty="0"/>
              <a:t>Envisagez-vous de créer des emplois :          NON</a:t>
            </a:r>
          </a:p>
          <a:p>
            <a:r>
              <a:rPr lang="fr-FR" dirty="0">
                <a:sym typeface="Wingdings" panose="05000000000000000000" pitchFamily="2" charset="2"/>
              </a:rPr>
              <a:t>                                                                             OUI</a:t>
            </a:r>
          </a:p>
          <a:p>
            <a:endParaRPr lang="fr-FR" dirty="0">
              <a:sym typeface="Wingdings" panose="05000000000000000000" pitchFamily="2" charset="2"/>
            </a:endParaRPr>
          </a:p>
          <a:p>
            <a:endParaRPr lang="fr-FR" dirty="0">
              <a:sym typeface="Wingdings" panose="05000000000000000000" pitchFamily="2" charset="2"/>
            </a:endParaRPr>
          </a:p>
          <a:p>
            <a:r>
              <a:rPr lang="fr-FR" dirty="0">
                <a:sym typeface="Wingdings" panose="05000000000000000000" pitchFamily="2" charset="2"/>
              </a:rPr>
              <a:t>La date de début d’activité que vous souhaitez :</a:t>
            </a:r>
          </a:p>
          <a:p>
            <a:endParaRPr lang="fr-FR" dirty="0">
              <a:sym typeface="Wingdings" panose="05000000000000000000" pitchFamily="2" charset="2"/>
            </a:endParaRPr>
          </a:p>
          <a:p>
            <a:endParaRPr lang="fr-FR" dirty="0"/>
          </a:p>
          <a:p>
            <a:endParaRPr lang="fr-FR" dirty="0"/>
          </a:p>
          <a:p>
            <a:endParaRPr lang="fr-FR" dirty="0"/>
          </a:p>
          <a:p>
            <a:endParaRPr lang="fr-FR" dirty="0"/>
          </a:p>
        </p:txBody>
      </p:sp>
      <p:cxnSp>
        <p:nvCxnSpPr>
          <p:cNvPr id="6" name="Connecteur droit 5">
            <a:extLst>
              <a:ext uri="{FF2B5EF4-FFF2-40B4-BE49-F238E27FC236}">
                <a16:creationId xmlns:a16="http://schemas.microsoft.com/office/drawing/2014/main" id="{B2D27F8A-80E0-48E5-8159-33A86DB2716F}"/>
              </a:ext>
            </a:extLst>
          </p:cNvPr>
          <p:cNvCxnSpPr>
            <a:cxnSpLocks/>
          </p:cNvCxnSpPr>
          <p:nvPr/>
        </p:nvCxnSpPr>
        <p:spPr>
          <a:xfrm>
            <a:off x="647619" y="12446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7" name="Connecteur droit 6">
            <a:extLst>
              <a:ext uri="{FF2B5EF4-FFF2-40B4-BE49-F238E27FC236}">
                <a16:creationId xmlns:a16="http://schemas.microsoft.com/office/drawing/2014/main" id="{E162D919-CBA2-498D-878D-85A14D8D42BF}"/>
              </a:ext>
            </a:extLst>
          </p:cNvPr>
          <p:cNvCxnSpPr>
            <a:cxnSpLocks/>
          </p:cNvCxnSpPr>
          <p:nvPr/>
        </p:nvCxnSpPr>
        <p:spPr>
          <a:xfrm>
            <a:off x="647619" y="16002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8" name="Connecteur droit 7">
            <a:extLst>
              <a:ext uri="{FF2B5EF4-FFF2-40B4-BE49-F238E27FC236}">
                <a16:creationId xmlns:a16="http://schemas.microsoft.com/office/drawing/2014/main" id="{B0EB7350-06B6-4C54-80A0-9EB638ABDCB5}"/>
              </a:ext>
            </a:extLst>
          </p:cNvPr>
          <p:cNvCxnSpPr>
            <a:cxnSpLocks/>
          </p:cNvCxnSpPr>
          <p:nvPr/>
        </p:nvCxnSpPr>
        <p:spPr>
          <a:xfrm>
            <a:off x="647619" y="19939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10" name="Connecteur droit 9">
            <a:extLst>
              <a:ext uri="{FF2B5EF4-FFF2-40B4-BE49-F238E27FC236}">
                <a16:creationId xmlns:a16="http://schemas.microsoft.com/office/drawing/2014/main" id="{1B0C47A2-657C-44BB-97BA-5F83207D578A}"/>
              </a:ext>
            </a:extLst>
          </p:cNvPr>
          <p:cNvCxnSpPr>
            <a:cxnSpLocks/>
          </p:cNvCxnSpPr>
          <p:nvPr/>
        </p:nvCxnSpPr>
        <p:spPr>
          <a:xfrm>
            <a:off x="647619" y="30353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11" name="Connecteur droit 10">
            <a:extLst>
              <a:ext uri="{FF2B5EF4-FFF2-40B4-BE49-F238E27FC236}">
                <a16:creationId xmlns:a16="http://schemas.microsoft.com/office/drawing/2014/main" id="{2DA274CA-8B4D-44A3-85CA-88270D12235E}"/>
              </a:ext>
            </a:extLst>
          </p:cNvPr>
          <p:cNvCxnSpPr>
            <a:cxnSpLocks/>
          </p:cNvCxnSpPr>
          <p:nvPr/>
        </p:nvCxnSpPr>
        <p:spPr>
          <a:xfrm>
            <a:off x="647619" y="33909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sp>
        <p:nvSpPr>
          <p:cNvPr id="14" name="Rectangle 13">
            <a:extLst>
              <a:ext uri="{FF2B5EF4-FFF2-40B4-BE49-F238E27FC236}">
                <a16:creationId xmlns:a16="http://schemas.microsoft.com/office/drawing/2014/main" id="{363D66C3-8758-4752-BA3B-E89891C83DAE}"/>
              </a:ext>
            </a:extLst>
          </p:cNvPr>
          <p:cNvSpPr/>
          <p:nvPr/>
        </p:nvSpPr>
        <p:spPr>
          <a:xfrm>
            <a:off x="4216400" y="5050583"/>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a:extLst>
              <a:ext uri="{FF2B5EF4-FFF2-40B4-BE49-F238E27FC236}">
                <a16:creationId xmlns:a16="http://schemas.microsoft.com/office/drawing/2014/main" id="{5536A4E0-F0E9-4676-A785-499953235E99}"/>
              </a:ext>
            </a:extLst>
          </p:cNvPr>
          <p:cNvSpPr/>
          <p:nvPr/>
        </p:nvSpPr>
        <p:spPr>
          <a:xfrm>
            <a:off x="4216400" y="5342684"/>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6" name="Connecteur droit 15">
            <a:extLst>
              <a:ext uri="{FF2B5EF4-FFF2-40B4-BE49-F238E27FC236}">
                <a16:creationId xmlns:a16="http://schemas.microsoft.com/office/drawing/2014/main" id="{87C759B5-1708-4F78-A2B6-2A1A6BA4E0D9}"/>
              </a:ext>
            </a:extLst>
          </p:cNvPr>
          <p:cNvCxnSpPr>
            <a:cxnSpLocks/>
          </p:cNvCxnSpPr>
          <p:nvPr/>
        </p:nvCxnSpPr>
        <p:spPr>
          <a:xfrm>
            <a:off x="647619" y="66802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17" name="Connecteur droit 16">
            <a:extLst>
              <a:ext uri="{FF2B5EF4-FFF2-40B4-BE49-F238E27FC236}">
                <a16:creationId xmlns:a16="http://schemas.microsoft.com/office/drawing/2014/main" id="{09E8BCAF-28E7-4D16-BA59-E08BB88FCA6D}"/>
              </a:ext>
            </a:extLst>
          </p:cNvPr>
          <p:cNvCxnSpPr>
            <a:cxnSpLocks/>
          </p:cNvCxnSpPr>
          <p:nvPr/>
        </p:nvCxnSpPr>
        <p:spPr>
          <a:xfrm>
            <a:off x="647619" y="70358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18" name="Connecteur droit 17">
            <a:extLst>
              <a:ext uri="{FF2B5EF4-FFF2-40B4-BE49-F238E27FC236}">
                <a16:creationId xmlns:a16="http://schemas.microsoft.com/office/drawing/2014/main" id="{D40A7076-C3F9-472F-84A6-0212157F6FE5}"/>
              </a:ext>
            </a:extLst>
          </p:cNvPr>
          <p:cNvCxnSpPr>
            <a:cxnSpLocks/>
          </p:cNvCxnSpPr>
          <p:nvPr/>
        </p:nvCxnSpPr>
        <p:spPr>
          <a:xfrm>
            <a:off x="647619" y="74295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19" name="Connecteur droit 18">
            <a:extLst>
              <a:ext uri="{FF2B5EF4-FFF2-40B4-BE49-F238E27FC236}">
                <a16:creationId xmlns:a16="http://schemas.microsoft.com/office/drawing/2014/main" id="{09981548-E400-4560-AE39-73E7A06BCEA9}"/>
              </a:ext>
            </a:extLst>
          </p:cNvPr>
          <p:cNvCxnSpPr>
            <a:cxnSpLocks/>
          </p:cNvCxnSpPr>
          <p:nvPr/>
        </p:nvCxnSpPr>
        <p:spPr>
          <a:xfrm>
            <a:off x="647619" y="77724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sp>
        <p:nvSpPr>
          <p:cNvPr id="20" name="ZoneTexte 19">
            <a:extLst>
              <a:ext uri="{FF2B5EF4-FFF2-40B4-BE49-F238E27FC236}">
                <a16:creationId xmlns:a16="http://schemas.microsoft.com/office/drawing/2014/main" id="{249A4B76-FFF4-496A-909A-28BDB43EF943}"/>
              </a:ext>
            </a:extLst>
          </p:cNvPr>
          <p:cNvSpPr txBox="1"/>
          <p:nvPr/>
        </p:nvSpPr>
        <p:spPr>
          <a:xfrm>
            <a:off x="527278" y="8391772"/>
            <a:ext cx="8546643" cy="3570208"/>
          </a:xfrm>
          <a:prstGeom prst="rect">
            <a:avLst/>
          </a:prstGeom>
          <a:noFill/>
        </p:spPr>
        <p:txBody>
          <a:bodyPr wrap="square" rtlCol="0">
            <a:spAutoFit/>
          </a:bodyPr>
          <a:lstStyle/>
          <a:p>
            <a:pPr marL="342900" indent="-342900">
              <a:buFont typeface="+mj-lt"/>
              <a:buAutoNum type="arabicPeriod" startAt="4"/>
            </a:pPr>
            <a:r>
              <a:rPr lang="fr-FR" b="1" dirty="0"/>
              <a:t>PIECES A JOINDRE IMPERATIVEMENT A VOTRE DEMANDE INITIALE :</a:t>
            </a:r>
          </a:p>
          <a:p>
            <a:endParaRPr lang="fr-FR" sz="2800" dirty="0"/>
          </a:p>
          <a:p>
            <a:pPr marL="285750" indent="-285750">
              <a:buFont typeface="Courier New" panose="02070309020205020404" pitchFamily="49" charset="0"/>
              <a:buChar char="o"/>
            </a:pPr>
            <a:r>
              <a:rPr lang="fr-FR" dirty="0"/>
              <a:t>Attestation(s) d’assurance(s) RC professionnelle</a:t>
            </a:r>
          </a:p>
          <a:p>
            <a:pPr marL="285750" indent="-285750">
              <a:buFont typeface="Courier New" panose="02070309020205020404" pitchFamily="49" charset="0"/>
              <a:buChar char="o"/>
            </a:pPr>
            <a:r>
              <a:rPr lang="fr-FR" dirty="0"/>
              <a:t>Copie de la carte d’identité</a:t>
            </a:r>
          </a:p>
          <a:p>
            <a:pPr marL="285750" indent="-285750">
              <a:buFont typeface="Courier New" panose="02070309020205020404" pitchFamily="49" charset="0"/>
              <a:buChar char="o"/>
            </a:pPr>
            <a:r>
              <a:rPr lang="fr-FR" dirty="0"/>
              <a:t>Copie des statuts de la société le cas échéant</a:t>
            </a:r>
          </a:p>
          <a:p>
            <a:pPr marL="285750" indent="-285750">
              <a:buFont typeface="Courier New" panose="02070309020205020404" pitchFamily="49" charset="0"/>
              <a:buChar char="o"/>
            </a:pPr>
            <a:r>
              <a:rPr lang="fr-FR" dirty="0"/>
              <a:t>Extrait du registre du commerce et des sociétés (</a:t>
            </a:r>
            <a:r>
              <a:rPr lang="fr-FR" dirty="0" err="1"/>
              <a:t>Kbis</a:t>
            </a:r>
            <a:r>
              <a:rPr lang="fr-FR" dirty="0"/>
              <a:t>)</a:t>
            </a:r>
          </a:p>
          <a:p>
            <a:pPr marL="285750" indent="-285750">
              <a:buFont typeface="Courier New" panose="02070309020205020404" pitchFamily="49" charset="0"/>
              <a:buChar char="o"/>
            </a:pPr>
            <a:r>
              <a:rPr lang="fr-FR" dirty="0"/>
              <a:t>RIB</a:t>
            </a:r>
          </a:p>
          <a:p>
            <a:pPr marL="285750" indent="-285750">
              <a:buFont typeface="Courier New" panose="02070309020205020404" pitchFamily="49" charset="0"/>
              <a:buChar char="o"/>
            </a:pPr>
            <a:r>
              <a:rPr lang="fr-FR" dirty="0"/>
              <a:t>Carte de commerçant (ou CERFA 13984)</a:t>
            </a:r>
          </a:p>
          <a:p>
            <a:pPr marL="285750" indent="-285750">
              <a:buFont typeface="Courier New" panose="02070309020205020404" pitchFamily="49" charset="0"/>
              <a:buChar char="o"/>
            </a:pPr>
            <a:r>
              <a:rPr lang="fr-FR" dirty="0"/>
              <a:t>Photographies des produits proposés.</a:t>
            </a:r>
          </a:p>
          <a:p>
            <a:pPr marL="285750" indent="-285750">
              <a:buFont typeface="Courier New" panose="02070309020205020404" pitchFamily="49" charset="0"/>
              <a:buChar char="o"/>
            </a:pPr>
            <a:endParaRPr lang="fr-FR" dirty="0"/>
          </a:p>
          <a:p>
            <a:r>
              <a:rPr lang="fr-FR" u="sng" dirty="0"/>
              <a:t>Pour une visite des lieux, il vous appartient de prendre rendez-vous par mail ou courrier à l’adresse précisée en fin de courrier.</a:t>
            </a:r>
          </a:p>
        </p:txBody>
      </p:sp>
      <p:sp>
        <p:nvSpPr>
          <p:cNvPr id="21" name="Rectangle 20">
            <a:extLst>
              <a:ext uri="{FF2B5EF4-FFF2-40B4-BE49-F238E27FC236}">
                <a16:creationId xmlns:a16="http://schemas.microsoft.com/office/drawing/2014/main" id="{5EFE9F40-DA7C-4077-B984-63595967AB52}"/>
              </a:ext>
            </a:extLst>
          </p:cNvPr>
          <p:cNvSpPr/>
          <p:nvPr/>
        </p:nvSpPr>
        <p:spPr>
          <a:xfrm>
            <a:off x="527278" y="4210050"/>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a:extLst>
              <a:ext uri="{FF2B5EF4-FFF2-40B4-BE49-F238E27FC236}">
                <a16:creationId xmlns:a16="http://schemas.microsoft.com/office/drawing/2014/main" id="{57A509F7-E008-4319-BC3A-0AFEA63BE512}"/>
              </a:ext>
            </a:extLst>
          </p:cNvPr>
          <p:cNvSpPr/>
          <p:nvPr/>
        </p:nvSpPr>
        <p:spPr>
          <a:xfrm>
            <a:off x="3822700" y="4195887"/>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a:extLst>
              <a:ext uri="{FF2B5EF4-FFF2-40B4-BE49-F238E27FC236}">
                <a16:creationId xmlns:a16="http://schemas.microsoft.com/office/drawing/2014/main" id="{FB23189C-536C-426F-8C4B-AE12CCC523B1}"/>
              </a:ext>
            </a:extLst>
          </p:cNvPr>
          <p:cNvSpPr/>
          <p:nvPr/>
        </p:nvSpPr>
        <p:spPr>
          <a:xfrm>
            <a:off x="6267609" y="4210050"/>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531598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A5CD0F56-A879-4569-8092-D0250A46AA5C}"/>
              </a:ext>
            </a:extLst>
          </p:cNvPr>
          <p:cNvSpPr>
            <a:spLocks noGrp="1"/>
          </p:cNvSpPr>
          <p:nvPr>
            <p:ph type="sldNum" sz="quarter" idx="12"/>
          </p:nvPr>
        </p:nvSpPr>
        <p:spPr/>
        <p:txBody>
          <a:bodyPr/>
          <a:lstStyle/>
          <a:p>
            <a:fld id="{C4EB6DD7-29E4-46CC-B33F-AB7992FEAB49}" type="slidenum">
              <a:rPr lang="fr-FR" smtClean="0"/>
              <a:t>4</a:t>
            </a:fld>
            <a:endParaRPr lang="fr-FR"/>
          </a:p>
        </p:txBody>
      </p:sp>
      <p:sp>
        <p:nvSpPr>
          <p:cNvPr id="5" name="ZoneTexte 4">
            <a:extLst>
              <a:ext uri="{FF2B5EF4-FFF2-40B4-BE49-F238E27FC236}">
                <a16:creationId xmlns:a16="http://schemas.microsoft.com/office/drawing/2014/main" id="{16006218-58BA-439A-B8C1-1F8449AA0851}"/>
              </a:ext>
            </a:extLst>
          </p:cNvPr>
          <p:cNvSpPr txBox="1"/>
          <p:nvPr/>
        </p:nvSpPr>
        <p:spPr>
          <a:xfrm>
            <a:off x="527279" y="920929"/>
            <a:ext cx="8546643" cy="8402300"/>
          </a:xfrm>
          <a:prstGeom prst="rect">
            <a:avLst/>
          </a:prstGeom>
          <a:noFill/>
        </p:spPr>
        <p:txBody>
          <a:bodyPr wrap="square" rtlCol="0">
            <a:spAutoFit/>
          </a:bodyPr>
          <a:lstStyle/>
          <a:p>
            <a:r>
              <a:rPr lang="fr-FR" dirty="0"/>
              <a:t>Il est rappelé que l’attribution d’un emplacement constitue un acte administratif du Maire ou de son représentant en charge du commerce qui confère un droit personnel d’occupation du domaine public. Ce droit personnel d’occupation est conféré à titre précaire et révocable, il ne constitue aucunement un droit de propriété foncier, corporel ou incorporel.</a:t>
            </a:r>
          </a:p>
          <a:p>
            <a:endParaRPr lang="fr-FR" dirty="0"/>
          </a:p>
          <a:p>
            <a:r>
              <a:rPr lang="fr-FR" dirty="0"/>
              <a:t>Afin de compléter votre demande, vous pouvez joindre tout document que vous jugerez utilise aux services municipaux pour étudier votre dossier (types de produits utilisés curriculum vitae, photos, </a:t>
            </a:r>
            <a:r>
              <a:rPr lang="fr-FR" dirty="0" err="1"/>
              <a:t>etc</a:t>
            </a:r>
            <a:r>
              <a:rPr lang="fr-FR" dirty="0"/>
              <a:t> …)</a:t>
            </a:r>
          </a:p>
          <a:p>
            <a:endParaRPr lang="fr-FR" dirty="0"/>
          </a:p>
          <a:p>
            <a:r>
              <a:rPr lang="fr-FR" b="1" dirty="0"/>
              <a:t>L'aménagement d’un étal dans le Marché Couvert nécessite une validation des services techniques municipaux, du Services Départemental d’Incendie et de Secours et des services de l’architecte des bâtiments de France afin de préserver l’harmonie du bâti spinalien.</a:t>
            </a:r>
          </a:p>
          <a:p>
            <a:r>
              <a:rPr lang="fr-FR" b="1" dirty="0"/>
              <a:t>Par ailleurs, les attestations de conformité des installations électriques devront être transmises annuellement à la ville d’Epinal.</a:t>
            </a:r>
          </a:p>
          <a:p>
            <a:endParaRPr lang="fr-FR" b="1" dirty="0"/>
          </a:p>
          <a:p>
            <a:r>
              <a:rPr lang="fr-FR" b="1" dirty="0"/>
              <a:t>Le commerçant qui verra sa candidature retenue devra fournir annuellement les documents réglementaires justifiant de son activité (</a:t>
            </a:r>
            <a:r>
              <a:rPr lang="fr-FR" b="1" dirty="0" err="1"/>
              <a:t>Kbis</a:t>
            </a:r>
            <a:r>
              <a:rPr lang="fr-FR" b="1" dirty="0"/>
              <a:t> ou SIREN de moins de 3 mois, assurance responsabilité civile professionnelle, assurance couvrant le mobilier matériel et marchandises contre les risques incendies, dommages causés par l’électricité, dégâts des eaux, … , carte de commerçant, </a:t>
            </a:r>
            <a:r>
              <a:rPr lang="fr-FR" b="1" dirty="0" err="1"/>
              <a:t>cerfa</a:t>
            </a:r>
            <a:r>
              <a:rPr lang="fr-FR" b="1" dirty="0"/>
              <a:t> 13984 le cas échéant, attestation MSA le cas échéant).</a:t>
            </a:r>
          </a:p>
          <a:p>
            <a:endParaRPr lang="fr-FR" b="1" dirty="0"/>
          </a:p>
          <a:p>
            <a:endParaRPr lang="fr-FR" b="1" dirty="0"/>
          </a:p>
          <a:p>
            <a:endParaRPr lang="fr-FR" b="1" dirty="0"/>
          </a:p>
          <a:p>
            <a:r>
              <a:rPr lang="fr-FR" dirty="0"/>
              <a:t>Fait à :                                                   le :                                           Signature :</a:t>
            </a:r>
          </a:p>
          <a:p>
            <a:endParaRPr lang="fr-FR" dirty="0"/>
          </a:p>
          <a:p>
            <a:endParaRPr lang="fr-FR" dirty="0"/>
          </a:p>
          <a:p>
            <a:endParaRPr lang="fr-FR" dirty="0"/>
          </a:p>
        </p:txBody>
      </p:sp>
      <p:cxnSp>
        <p:nvCxnSpPr>
          <p:cNvPr id="6" name="Connecteur droit 5">
            <a:extLst>
              <a:ext uri="{FF2B5EF4-FFF2-40B4-BE49-F238E27FC236}">
                <a16:creationId xmlns:a16="http://schemas.microsoft.com/office/drawing/2014/main" id="{7143CEB8-7D00-4253-8F2C-E5187D1C4730}"/>
              </a:ext>
            </a:extLst>
          </p:cNvPr>
          <p:cNvCxnSpPr>
            <a:cxnSpLocks/>
          </p:cNvCxnSpPr>
          <p:nvPr/>
        </p:nvCxnSpPr>
        <p:spPr>
          <a:xfrm>
            <a:off x="1320643" y="8293100"/>
            <a:ext cx="2425857"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9" name="Connecteur droit 8">
            <a:extLst>
              <a:ext uri="{FF2B5EF4-FFF2-40B4-BE49-F238E27FC236}">
                <a16:creationId xmlns:a16="http://schemas.microsoft.com/office/drawing/2014/main" id="{C8BC2E4C-A8CD-4EC8-97EE-C0B518066E27}"/>
              </a:ext>
            </a:extLst>
          </p:cNvPr>
          <p:cNvCxnSpPr>
            <a:cxnSpLocks/>
          </p:cNvCxnSpPr>
          <p:nvPr/>
        </p:nvCxnSpPr>
        <p:spPr>
          <a:xfrm>
            <a:off x="4241643" y="8293100"/>
            <a:ext cx="1994057"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11" name="Connecteur droit 10">
            <a:extLst>
              <a:ext uri="{FF2B5EF4-FFF2-40B4-BE49-F238E27FC236}">
                <a16:creationId xmlns:a16="http://schemas.microsoft.com/office/drawing/2014/main" id="{636921B5-8274-43B3-9400-E23D95A5AE47}"/>
              </a:ext>
            </a:extLst>
          </p:cNvPr>
          <p:cNvCxnSpPr>
            <a:cxnSpLocks/>
          </p:cNvCxnSpPr>
          <p:nvPr/>
        </p:nvCxnSpPr>
        <p:spPr>
          <a:xfrm>
            <a:off x="7518243" y="8293100"/>
            <a:ext cx="1555678"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96328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7172BB1E-65DA-4C02-B777-5DFB119227DC}"/>
              </a:ext>
            </a:extLst>
          </p:cNvPr>
          <p:cNvSpPr>
            <a:spLocks noGrp="1"/>
          </p:cNvSpPr>
          <p:nvPr>
            <p:ph type="sldNum" sz="quarter" idx="12"/>
          </p:nvPr>
        </p:nvSpPr>
        <p:spPr/>
        <p:txBody>
          <a:bodyPr/>
          <a:lstStyle/>
          <a:p>
            <a:fld id="{C4EB6DD7-29E4-46CC-B33F-AB7992FEAB49}" type="slidenum">
              <a:rPr lang="fr-FR" smtClean="0"/>
              <a:t>5</a:t>
            </a:fld>
            <a:endParaRPr lang="fr-FR"/>
          </a:p>
        </p:txBody>
      </p:sp>
      <p:sp>
        <p:nvSpPr>
          <p:cNvPr id="5" name="ZoneTexte 4">
            <a:extLst>
              <a:ext uri="{FF2B5EF4-FFF2-40B4-BE49-F238E27FC236}">
                <a16:creationId xmlns:a16="http://schemas.microsoft.com/office/drawing/2014/main" id="{62B70878-6C2F-4D60-88EA-D8827116087A}"/>
              </a:ext>
            </a:extLst>
          </p:cNvPr>
          <p:cNvSpPr txBox="1"/>
          <p:nvPr/>
        </p:nvSpPr>
        <p:spPr>
          <a:xfrm>
            <a:off x="394475" y="425629"/>
            <a:ext cx="8927325" cy="3970318"/>
          </a:xfrm>
          <a:prstGeom prst="rect">
            <a:avLst/>
          </a:prstGeom>
          <a:noFill/>
        </p:spPr>
        <p:txBody>
          <a:bodyPr wrap="square" rtlCol="0">
            <a:spAutoFit/>
          </a:bodyPr>
          <a:lstStyle/>
          <a:p>
            <a:r>
              <a:rPr lang="fr-FR" dirty="0"/>
              <a:t>La présente demande est à adresser : </a:t>
            </a:r>
          </a:p>
          <a:p>
            <a:endParaRPr lang="fr-FR" dirty="0"/>
          </a:p>
          <a:p>
            <a:r>
              <a:rPr lang="fr-FR" u="sng" dirty="0"/>
              <a:t>Par courrier </a:t>
            </a:r>
            <a:r>
              <a:rPr lang="fr-FR" dirty="0"/>
              <a:t>:</a:t>
            </a:r>
          </a:p>
          <a:p>
            <a:r>
              <a:rPr lang="fr-FR" dirty="0"/>
              <a:t>Maire d’EPINAL – Direction des services à la population et commerce</a:t>
            </a:r>
          </a:p>
          <a:p>
            <a:r>
              <a:rPr lang="fr-FR" dirty="0"/>
              <a:t>9 rue Général Leclerc, 88000 EPINAL</a:t>
            </a:r>
          </a:p>
          <a:p>
            <a:endParaRPr lang="fr-FR" dirty="0"/>
          </a:p>
          <a:p>
            <a:r>
              <a:rPr lang="fr-FR" u="sng" dirty="0"/>
              <a:t>Par mail </a:t>
            </a:r>
            <a:r>
              <a:rPr lang="fr-FR" dirty="0"/>
              <a:t>:</a:t>
            </a:r>
          </a:p>
          <a:p>
            <a:r>
              <a:rPr lang="fr-FR" dirty="0">
                <a:hlinkClick r:id="rId2"/>
              </a:rPr>
              <a:t>Mairie@epinal.fr</a:t>
            </a:r>
            <a:endParaRPr lang="fr-FR" dirty="0"/>
          </a:p>
          <a:p>
            <a:endParaRPr lang="fr-FR" dirty="0"/>
          </a:p>
          <a:p>
            <a:r>
              <a:rPr lang="fr-FR" u="sng" dirty="0"/>
              <a:t>Ou déposé </a:t>
            </a:r>
            <a:r>
              <a:rPr lang="fr-FR" dirty="0"/>
              <a:t>:</a:t>
            </a:r>
          </a:p>
          <a:p>
            <a:r>
              <a:rPr lang="fr-FR" dirty="0"/>
              <a:t>Accueil de la Mairie d’EPINAL</a:t>
            </a:r>
          </a:p>
          <a:p>
            <a:r>
              <a:rPr lang="fr-FR" dirty="0"/>
              <a:t>9 rue Général Leclerc, 88000 EPINAL</a:t>
            </a:r>
          </a:p>
          <a:p>
            <a:r>
              <a:rPr lang="fr-FR" dirty="0"/>
              <a:t>Pendant les horaires d’ouverture au public du lundi au vendredi : 8h30-12h00 / 13h30-17h00</a:t>
            </a:r>
          </a:p>
          <a:p>
            <a:endParaRPr lang="fr-FR" dirty="0"/>
          </a:p>
        </p:txBody>
      </p:sp>
      <p:sp>
        <p:nvSpPr>
          <p:cNvPr id="6" name="Rectangle : coins arrondis 5">
            <a:extLst>
              <a:ext uri="{FF2B5EF4-FFF2-40B4-BE49-F238E27FC236}">
                <a16:creationId xmlns:a16="http://schemas.microsoft.com/office/drawing/2014/main" id="{1C83639E-918B-432B-A557-17813B75F14D}"/>
              </a:ext>
            </a:extLst>
          </p:cNvPr>
          <p:cNvSpPr/>
          <p:nvPr/>
        </p:nvSpPr>
        <p:spPr>
          <a:xfrm>
            <a:off x="495525" y="4395947"/>
            <a:ext cx="8610150" cy="1052353"/>
          </a:xfrm>
          <a:prstGeom prst="roundRect">
            <a:avLst/>
          </a:prstGeom>
          <a:solidFill>
            <a:srgbClr val="009AB1">
              <a:alpha val="38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382788D9-AC53-4335-AF3E-FE4558A2A6AD}"/>
              </a:ext>
            </a:extLst>
          </p:cNvPr>
          <p:cNvSpPr txBox="1"/>
          <p:nvPr/>
        </p:nvSpPr>
        <p:spPr>
          <a:xfrm>
            <a:off x="495525" y="4499570"/>
            <a:ext cx="8610150" cy="923330"/>
          </a:xfrm>
          <a:prstGeom prst="rect">
            <a:avLst/>
          </a:prstGeom>
          <a:noFill/>
        </p:spPr>
        <p:txBody>
          <a:bodyPr wrap="square" rtlCol="0">
            <a:spAutoFit/>
          </a:bodyPr>
          <a:lstStyle/>
          <a:p>
            <a:pPr marL="285750" indent="-285750">
              <a:buFont typeface="Wingdings" panose="05000000000000000000" pitchFamily="2" charset="2"/>
              <a:buChar char="Ø"/>
            </a:pPr>
            <a:r>
              <a:rPr lang="fr-FR" b="1" dirty="0"/>
              <a:t>L’instruction du dossier ne peut être entreprise que si la collectivité est en possession de l’intégralité des documents demandés. Tous les champs devront être complétés pour que la demande puisse être prise en compte.</a:t>
            </a:r>
          </a:p>
        </p:txBody>
      </p:sp>
    </p:spTree>
    <p:extLst>
      <p:ext uri="{BB962C8B-B14F-4D97-AF65-F5344CB8AC3E}">
        <p14:creationId xmlns:p14="http://schemas.microsoft.com/office/powerpoint/2010/main" val="2607294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4CA95D76-8948-4F10-A71C-041B7263F19C}"/>
              </a:ext>
            </a:extLst>
          </p:cNvPr>
          <p:cNvSpPr>
            <a:spLocks noGrp="1"/>
          </p:cNvSpPr>
          <p:nvPr>
            <p:ph type="sldNum" sz="quarter" idx="12"/>
          </p:nvPr>
        </p:nvSpPr>
        <p:spPr/>
        <p:txBody>
          <a:bodyPr/>
          <a:lstStyle/>
          <a:p>
            <a:fld id="{C4EB6DD7-29E4-46CC-B33F-AB7992FEAB49}" type="slidenum">
              <a:rPr lang="fr-FR" smtClean="0"/>
              <a:t>6</a:t>
            </a:fld>
            <a:endParaRPr lang="fr-FR"/>
          </a:p>
        </p:txBody>
      </p:sp>
      <p:sp>
        <p:nvSpPr>
          <p:cNvPr id="8" name="Rectangle : coins arrondis 7">
            <a:extLst>
              <a:ext uri="{FF2B5EF4-FFF2-40B4-BE49-F238E27FC236}">
                <a16:creationId xmlns:a16="http://schemas.microsoft.com/office/drawing/2014/main" id="{1CF4919C-5A8B-4385-A5EE-3AF3458A3C24}"/>
              </a:ext>
            </a:extLst>
          </p:cNvPr>
          <p:cNvSpPr/>
          <p:nvPr/>
        </p:nvSpPr>
        <p:spPr>
          <a:xfrm>
            <a:off x="857250" y="361950"/>
            <a:ext cx="7924800" cy="1066800"/>
          </a:xfrm>
          <a:prstGeom prst="roundRect">
            <a:avLst/>
          </a:prstGeom>
          <a:solidFill>
            <a:srgbClr val="009AB1">
              <a:alpha val="5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A5FB3040-F4A7-47A8-9936-BD16CB4A9A7A}"/>
              </a:ext>
            </a:extLst>
          </p:cNvPr>
          <p:cNvSpPr txBox="1"/>
          <p:nvPr/>
        </p:nvSpPr>
        <p:spPr>
          <a:xfrm>
            <a:off x="857250" y="419100"/>
            <a:ext cx="7886700" cy="1015663"/>
          </a:xfrm>
          <a:prstGeom prst="rect">
            <a:avLst/>
          </a:prstGeom>
          <a:noFill/>
        </p:spPr>
        <p:txBody>
          <a:bodyPr wrap="square" rtlCol="0">
            <a:spAutoFit/>
          </a:bodyPr>
          <a:lstStyle/>
          <a:p>
            <a:pPr algn="ctr"/>
            <a:r>
              <a:rPr lang="fr-FR" sz="3600" b="1" dirty="0"/>
              <a:t>PLAN DU MARCHE COUVERT </a:t>
            </a:r>
          </a:p>
          <a:p>
            <a:pPr algn="ctr"/>
            <a:r>
              <a:rPr lang="fr-FR" sz="2400" b="1" dirty="0"/>
              <a:t>DISPOSITION DU STAND VACANT – STAND 24</a:t>
            </a:r>
          </a:p>
        </p:txBody>
      </p:sp>
      <p:pic>
        <p:nvPicPr>
          <p:cNvPr id="3" name="Image 2" descr="Une image contenant diagramme, texte, Plan, Dessin technique&#10;&#10;Description générée automatiquement">
            <a:extLst>
              <a:ext uri="{FF2B5EF4-FFF2-40B4-BE49-F238E27FC236}">
                <a16:creationId xmlns:a16="http://schemas.microsoft.com/office/drawing/2014/main" id="{A992887E-4104-784B-420F-6EF237B90F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660782" y="3100473"/>
            <a:ext cx="11019305" cy="7790158"/>
          </a:xfrm>
          <a:prstGeom prst="rect">
            <a:avLst/>
          </a:prstGeom>
        </p:spPr>
      </p:pic>
    </p:spTree>
    <p:extLst>
      <p:ext uri="{BB962C8B-B14F-4D97-AF65-F5344CB8AC3E}">
        <p14:creationId xmlns:p14="http://schemas.microsoft.com/office/powerpoint/2010/main" val="42914138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ienhypertexte xmlns="c02b1cb2-db98-4f5b-887c-dc28019beebc">
      <Url xsi:nil="true"/>
      <Description xsi:nil="true"/>
    </lienhypertexte>
    <TaxCatchAll xmlns="13f13ce4-a3b4-49ba-8953-1bcbabdc119e" xsi:nil="true"/>
    <lcf76f155ced4ddcb4097134ff3c332f xmlns="c02b1cb2-db98-4f5b-887c-dc28019beebc">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031D53FAB165A4A9FE240B6DB924EFC" ma:contentTypeVersion="17" ma:contentTypeDescription="Crée un document." ma:contentTypeScope="" ma:versionID="f96c38c47f23e0615f8a1629bc64ff4f">
  <xsd:schema xmlns:xsd="http://www.w3.org/2001/XMLSchema" xmlns:xs="http://www.w3.org/2001/XMLSchema" xmlns:p="http://schemas.microsoft.com/office/2006/metadata/properties" xmlns:ns2="c02b1cb2-db98-4f5b-887c-dc28019beebc" xmlns:ns3="13f13ce4-a3b4-49ba-8953-1bcbabdc119e" targetNamespace="http://schemas.microsoft.com/office/2006/metadata/properties" ma:root="true" ma:fieldsID="fb93400484b2f5fa4df6c37756d356ac" ns2:_="" ns3:_="">
    <xsd:import namespace="c02b1cb2-db98-4f5b-887c-dc28019beebc"/>
    <xsd:import namespace="13f13ce4-a3b4-49ba-8953-1bcbabdc119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lienhypertexte" minOccurs="0"/>
                <xsd:element ref="ns2:MediaServiceOCR" minOccurs="0"/>
                <xsd:element ref="ns2:MediaServiceDateTaken"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2b1cb2-db98-4f5b-887c-dc28019beeb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ienhypertexte" ma:index="17" nillable="true" ma:displayName="lien hypertexte" ma:format="Hyperlink" ma:internalName="lienhypertext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Balises d’images" ma:readOnly="false" ma:fieldId="{5cf76f15-5ced-4ddc-b409-7134ff3c332f}" ma:taxonomyMulti="true" ma:sspId="7745e107-8ca2-43da-8b3e-ee6383db8cd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3f13ce4-a3b4-49ba-8953-1bcbabdc119e"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element name="TaxCatchAll" ma:index="24" nillable="true" ma:displayName="Taxonomy Catch All Column" ma:hidden="true" ma:list="{b62cd32b-5d45-4c9f-962f-b28b811a1a08}" ma:internalName="TaxCatchAll" ma:showField="CatchAllData" ma:web="13f13ce4-a3b4-49ba-8953-1bcbabdc119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228234-82F6-4A88-A100-6BFBED9B79F0}">
  <ds:schemaRefs>
    <ds:schemaRef ds:uri="http://schemas.microsoft.com/sharepoint/v3/contenttype/forms"/>
  </ds:schemaRefs>
</ds:datastoreItem>
</file>

<file path=customXml/itemProps2.xml><?xml version="1.0" encoding="utf-8"?>
<ds:datastoreItem xmlns:ds="http://schemas.openxmlformats.org/officeDocument/2006/customXml" ds:itemID="{8BE01E47-F432-4890-A125-FF3FAA101BEF}">
  <ds:schemaRefs>
    <ds:schemaRef ds:uri="http://schemas.microsoft.com/office/2006/metadata/properties"/>
    <ds:schemaRef ds:uri="http://schemas.microsoft.com/office/infopath/2007/PartnerControls"/>
    <ds:schemaRef ds:uri="c02b1cb2-db98-4f5b-887c-dc28019beebc"/>
    <ds:schemaRef ds:uri="13f13ce4-a3b4-49ba-8953-1bcbabdc119e"/>
  </ds:schemaRefs>
</ds:datastoreItem>
</file>

<file path=customXml/itemProps3.xml><?xml version="1.0" encoding="utf-8"?>
<ds:datastoreItem xmlns:ds="http://schemas.openxmlformats.org/officeDocument/2006/customXml" ds:itemID="{408BA5C2-4108-460E-8346-0466005307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02b1cb2-db98-4f5b-887c-dc28019beebc"/>
    <ds:schemaRef ds:uri="13f13ce4-a3b4-49ba-8953-1bcbabdc11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1510</TotalTime>
  <Words>839</Words>
  <Application>Microsoft Office PowerPoint</Application>
  <PresentationFormat>A3 (297 x 420 mm)</PresentationFormat>
  <Paragraphs>141</Paragraphs>
  <Slides>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vt:i4>
      </vt:variant>
    </vt:vector>
  </HeadingPairs>
  <TitlesOfParts>
    <vt:vector size="12" baseType="lpstr">
      <vt:lpstr>Arial</vt:lpstr>
      <vt:lpstr>Calibri</vt:lpstr>
      <vt:lpstr>Calibri Light</vt:lpstr>
      <vt:lpstr>Courier New</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CARPENTIER Marion</dc:creator>
  <cp:lastModifiedBy>BLUM Pierre-Emmanuel</cp:lastModifiedBy>
  <cp:revision>20</cp:revision>
  <cp:lastPrinted>2021-10-21T14:41:33Z</cp:lastPrinted>
  <dcterms:created xsi:type="dcterms:W3CDTF">2021-05-25T08:35:42Z</dcterms:created>
  <dcterms:modified xsi:type="dcterms:W3CDTF">2023-07-11T09:39:00Z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0x0101005031D53FAB165A4A9FE240B6DB924EFC</vt:lpwstr>
  </property>
</Properties>
</file>